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1"/>
  </p:notesMasterIdLst>
  <p:handoutMasterIdLst>
    <p:handoutMasterId r:id="rId52"/>
  </p:handoutMasterIdLst>
  <p:sldIdLst>
    <p:sldId id="256" r:id="rId2"/>
    <p:sldId id="258" r:id="rId3"/>
    <p:sldId id="301" r:id="rId4"/>
    <p:sldId id="302" r:id="rId5"/>
    <p:sldId id="257" r:id="rId6"/>
    <p:sldId id="259" r:id="rId7"/>
    <p:sldId id="260" r:id="rId8"/>
    <p:sldId id="261" r:id="rId9"/>
    <p:sldId id="262" r:id="rId10"/>
    <p:sldId id="263" r:id="rId11"/>
    <p:sldId id="264" r:id="rId12"/>
    <p:sldId id="276" r:id="rId13"/>
    <p:sldId id="265" r:id="rId14"/>
    <p:sldId id="270" r:id="rId15"/>
    <p:sldId id="272" r:id="rId16"/>
    <p:sldId id="273" r:id="rId17"/>
    <p:sldId id="274" r:id="rId18"/>
    <p:sldId id="275" r:id="rId19"/>
    <p:sldId id="277" r:id="rId20"/>
    <p:sldId id="292" r:id="rId21"/>
    <p:sldId id="278" r:id="rId22"/>
    <p:sldId id="279" r:id="rId23"/>
    <p:sldId id="280" r:id="rId24"/>
    <p:sldId id="281" r:id="rId25"/>
    <p:sldId id="284" r:id="rId26"/>
    <p:sldId id="282" r:id="rId27"/>
    <p:sldId id="283" r:id="rId28"/>
    <p:sldId id="268" r:id="rId29"/>
    <p:sldId id="271" r:id="rId30"/>
    <p:sldId id="285" r:id="rId31"/>
    <p:sldId id="291" r:id="rId32"/>
    <p:sldId id="286" r:id="rId33"/>
    <p:sldId id="290" r:id="rId34"/>
    <p:sldId id="298" r:id="rId35"/>
    <p:sldId id="293" r:id="rId36"/>
    <p:sldId id="300" r:id="rId37"/>
    <p:sldId id="266" r:id="rId38"/>
    <p:sldId id="287" r:id="rId39"/>
    <p:sldId id="269" r:id="rId40"/>
    <p:sldId id="288" r:id="rId41"/>
    <p:sldId id="289" r:id="rId42"/>
    <p:sldId id="303" r:id="rId43"/>
    <p:sldId id="294" r:id="rId44"/>
    <p:sldId id="296" r:id="rId45"/>
    <p:sldId id="297" r:id="rId46"/>
    <p:sldId id="295" r:id="rId47"/>
    <p:sldId id="299" r:id="rId48"/>
    <p:sldId id="304" r:id="rId49"/>
    <p:sldId id="267" r:id="rId50"/>
  </p:sldIdLst>
  <p:sldSz cx="12344400" cy="6858000"/>
  <p:notesSz cx="9144000" cy="6858000"/>
  <p:defaultText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4" algn="l" defTabSz="457177" rtl="0" eaLnBrk="1" latinLnBrk="0" hangingPunct="1">
      <a:defRPr sz="1800" kern="1200">
        <a:solidFill>
          <a:schemeClr val="tx1"/>
        </a:solidFill>
        <a:latin typeface="+mn-lt"/>
        <a:ea typeface="+mn-ea"/>
        <a:cs typeface="+mn-cs"/>
      </a:defRPr>
    </a:lvl3pPr>
    <a:lvl4pPr marL="1371532" algn="l" defTabSz="457177" rtl="0" eaLnBrk="1" latinLnBrk="0" hangingPunct="1">
      <a:defRPr sz="1800" kern="1200">
        <a:solidFill>
          <a:schemeClr val="tx1"/>
        </a:solidFill>
        <a:latin typeface="+mn-lt"/>
        <a:ea typeface="+mn-ea"/>
        <a:cs typeface="+mn-cs"/>
      </a:defRPr>
    </a:lvl4pPr>
    <a:lvl5pPr marL="1828709" algn="l" defTabSz="457177" rtl="0" eaLnBrk="1" latinLnBrk="0" hangingPunct="1">
      <a:defRPr sz="1800" kern="1200">
        <a:solidFill>
          <a:schemeClr val="tx1"/>
        </a:solidFill>
        <a:latin typeface="+mn-lt"/>
        <a:ea typeface="+mn-ea"/>
        <a:cs typeface="+mn-cs"/>
      </a:defRPr>
    </a:lvl5pPr>
    <a:lvl6pPr marL="2285886" algn="l" defTabSz="457177" rtl="0" eaLnBrk="1" latinLnBrk="0" hangingPunct="1">
      <a:defRPr sz="1800" kern="1200">
        <a:solidFill>
          <a:schemeClr val="tx1"/>
        </a:solidFill>
        <a:latin typeface="+mn-lt"/>
        <a:ea typeface="+mn-ea"/>
        <a:cs typeface="+mn-cs"/>
      </a:defRPr>
    </a:lvl6pPr>
    <a:lvl7pPr marL="2743063" algn="l" defTabSz="457177" rtl="0" eaLnBrk="1" latinLnBrk="0" hangingPunct="1">
      <a:defRPr sz="1800" kern="1200">
        <a:solidFill>
          <a:schemeClr val="tx1"/>
        </a:solidFill>
        <a:latin typeface="+mn-lt"/>
        <a:ea typeface="+mn-ea"/>
        <a:cs typeface="+mn-cs"/>
      </a:defRPr>
    </a:lvl7pPr>
    <a:lvl8pPr marL="3200240" algn="l" defTabSz="457177" rtl="0" eaLnBrk="1" latinLnBrk="0" hangingPunct="1">
      <a:defRPr sz="1800" kern="1200">
        <a:solidFill>
          <a:schemeClr val="tx1"/>
        </a:solidFill>
        <a:latin typeface="+mn-lt"/>
        <a:ea typeface="+mn-ea"/>
        <a:cs typeface="+mn-cs"/>
      </a:defRPr>
    </a:lvl8pPr>
    <a:lvl9pPr marL="3657417" algn="l" defTabSz="457177"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7" autoAdjust="0"/>
    <p:restoredTop sz="94637" autoAdjust="0"/>
  </p:normalViewPr>
  <p:slideViewPr>
    <p:cSldViewPr snapToGrid="0" snapToObjects="1">
      <p:cViewPr varScale="1">
        <p:scale>
          <a:sx n="112" d="100"/>
          <a:sy n="112" d="100"/>
        </p:scale>
        <p:origin x="-1016" y="-120"/>
      </p:cViewPr>
      <p:guideLst>
        <p:guide orient="horz" pos="2160"/>
        <p:guide pos="388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_rels/data1.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hyperlink" Target="https://emerging-advertising-media.wikispaces.com/Facial+Recognition+Mall+Advertising" TargetMode="External"/><Relationship Id="rId5" Type="http://schemas.openxmlformats.org/officeDocument/2006/relationships/image" Target="../media/image10.jpg"/><Relationship Id="rId1" Type="http://schemas.openxmlformats.org/officeDocument/2006/relationships/image" Target="../media/image8.jpeg"/><Relationship Id="rId2" Type="http://schemas.openxmlformats.org/officeDocument/2006/relationships/hyperlink" Target="https://worddreams.wordpress.com/2015/03/02/57-ways-to-describe-voice-in-a-novel/" TargetMode="External"/></Relationships>
</file>

<file path=ppt/diagrams/_rels/data2.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hyperlink" Target="https://emerging-advertising-media.wikispaces.com/Facial+Recognition+Mall+Advertising" TargetMode="External"/><Relationship Id="rId5" Type="http://schemas.openxmlformats.org/officeDocument/2006/relationships/image" Target="../media/image10.jpg"/><Relationship Id="rId1" Type="http://schemas.openxmlformats.org/officeDocument/2006/relationships/image" Target="../media/image8.jpeg"/><Relationship Id="rId2" Type="http://schemas.openxmlformats.org/officeDocument/2006/relationships/hyperlink" Target="https://worddreams.wordpress.com/2015/03/02/57-ways-to-describe-voice-in-a-novel/" TargetMode="External"/></Relationships>
</file>

<file path=ppt/diagrams/_rels/data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hyperlink" Target="https://en.wikipedia.org/wiki/Amazon_Alexa" TargetMode="External"/><Relationship Id="rId5" Type="http://schemas.openxmlformats.org/officeDocument/2006/relationships/image" Target="../media/image16.jpeg"/><Relationship Id="rId6" Type="http://schemas.openxmlformats.org/officeDocument/2006/relationships/hyperlink" Target="http://tackmobile.com/blog/What%27s-New-from-Google.html" TargetMode="External"/><Relationship Id="rId7" Type="http://schemas.openxmlformats.org/officeDocument/2006/relationships/image" Target="../media/image17.jpeg"/><Relationship Id="rId8" Type="http://schemas.openxmlformats.org/officeDocument/2006/relationships/hyperlink" Target="http://wondergressive.com/watson-ai-goes-public/" TargetMode="External"/><Relationship Id="rId1" Type="http://schemas.openxmlformats.org/officeDocument/2006/relationships/image" Target="../media/image14.png"/><Relationship Id="rId2" Type="http://schemas.openxmlformats.org/officeDocument/2006/relationships/hyperlink" Target="http://technofaq.org/posts/2017/04/why-incorporating-chatbots-into-your-small-business-plan-matters-most/" TargetMode="External"/></Relationships>
</file>

<file path=ppt/diagrams/_rels/drawing1.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hyperlink" Target="https://emerging-advertising-media.wikispaces.com/Facial+Recognition+Mall+Advertising" TargetMode="External"/><Relationship Id="rId5" Type="http://schemas.openxmlformats.org/officeDocument/2006/relationships/image" Target="../media/image10.jpg"/><Relationship Id="rId1" Type="http://schemas.openxmlformats.org/officeDocument/2006/relationships/image" Target="../media/image8.jpeg"/><Relationship Id="rId2" Type="http://schemas.openxmlformats.org/officeDocument/2006/relationships/hyperlink" Target="https://worddreams.wordpress.com/2015/03/02/57-ways-to-describe-voice-in-a-novel/" TargetMode="External"/></Relationships>
</file>

<file path=ppt/diagrams/_rels/drawing2.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hyperlink" Target="https://emerging-advertising-media.wikispaces.com/Facial+Recognition+Mall+Advertising" TargetMode="External"/><Relationship Id="rId5" Type="http://schemas.openxmlformats.org/officeDocument/2006/relationships/image" Target="../media/image10.jpg"/><Relationship Id="rId1" Type="http://schemas.openxmlformats.org/officeDocument/2006/relationships/image" Target="../media/image8.jpeg"/><Relationship Id="rId2" Type="http://schemas.openxmlformats.org/officeDocument/2006/relationships/hyperlink" Target="https://worddreams.wordpress.com/2015/03/02/57-ways-to-describe-voice-in-a-novel/" TargetMode="External"/></Relationships>
</file>

<file path=ppt/diagrams/_rels/drawing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hyperlink" Target="https://en.wikipedia.org/wiki/Amazon_Alexa" TargetMode="External"/><Relationship Id="rId5" Type="http://schemas.openxmlformats.org/officeDocument/2006/relationships/image" Target="../media/image16.jpeg"/><Relationship Id="rId6" Type="http://schemas.openxmlformats.org/officeDocument/2006/relationships/hyperlink" Target="http://tackmobile.com/blog/What%27s-New-from-Google.html" TargetMode="External"/><Relationship Id="rId7" Type="http://schemas.openxmlformats.org/officeDocument/2006/relationships/image" Target="../media/image17.jpeg"/><Relationship Id="rId8" Type="http://schemas.openxmlformats.org/officeDocument/2006/relationships/hyperlink" Target="http://wondergressive.com/watson-ai-goes-public/" TargetMode="External"/><Relationship Id="rId1" Type="http://schemas.openxmlformats.org/officeDocument/2006/relationships/image" Target="../media/image14.png"/><Relationship Id="rId2" Type="http://schemas.openxmlformats.org/officeDocument/2006/relationships/hyperlink" Target="http://technofaq.org/posts/2017/04/why-incorporating-chatbots-into-your-small-business-plan-matters-most/"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67B8A7-22EE-4089-B714-1F3DB52DA056}" type="doc">
      <dgm:prSet loTypeId="urn:microsoft.com/office/officeart/2005/8/layout/hList7" loCatId="picture" qsTypeId="urn:microsoft.com/office/officeart/2005/8/quickstyle/simple1" qsCatId="simple" csTypeId="urn:microsoft.com/office/officeart/2005/8/colors/accent1_2" csCatId="accent1" phldr="1"/>
      <dgm:spPr/>
    </dgm:pt>
    <dgm:pt modelId="{3FF646E0-2C5A-40EE-B9A9-D6DD0AAFBD40}">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Voice</a:t>
          </a:r>
        </a:p>
      </dgm:t>
    </dgm:pt>
    <dgm:pt modelId="{F9086BD2-817E-4291-A5C7-0F3D855598F3}" type="parTrans" cxnId="{8AC65897-EC5C-4487-B4FC-0F7A9E5860E7}">
      <dgm:prSet/>
      <dgm:spPr/>
      <dgm:t>
        <a:bodyPr/>
        <a:lstStyle/>
        <a:p>
          <a:endParaRPr lang="en-GB"/>
        </a:p>
      </dgm:t>
    </dgm:pt>
    <dgm:pt modelId="{AA9E103B-748B-449C-9186-7CF3DBBF9A98}" type="sibTrans" cxnId="{8AC65897-EC5C-4487-B4FC-0F7A9E5860E7}">
      <dgm:prSet/>
      <dgm:spPr/>
      <dgm:t>
        <a:bodyPr/>
        <a:lstStyle/>
        <a:p>
          <a:endParaRPr lang="en-GB"/>
        </a:p>
      </dgm:t>
    </dgm:pt>
    <dgm:pt modelId="{897495EB-1520-470B-9CDF-06252BE84B4D}">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Facial</a:t>
          </a:r>
        </a:p>
      </dgm:t>
    </dgm:pt>
    <dgm:pt modelId="{6880C33B-E9ED-4331-A2AF-AAA7D2A232DA}" type="parTrans" cxnId="{C57A6FAC-DEE2-415A-8A5C-FD6F435FF44D}">
      <dgm:prSet/>
      <dgm:spPr/>
      <dgm:t>
        <a:bodyPr/>
        <a:lstStyle/>
        <a:p>
          <a:endParaRPr lang="en-GB"/>
        </a:p>
      </dgm:t>
    </dgm:pt>
    <dgm:pt modelId="{CEBF0C4A-590C-48BE-B823-CE84E028D05C}" type="sibTrans" cxnId="{C57A6FAC-DEE2-415A-8A5C-FD6F435FF44D}">
      <dgm:prSet/>
      <dgm:spPr/>
      <dgm:t>
        <a:bodyPr/>
        <a:lstStyle/>
        <a:p>
          <a:endParaRPr lang="en-GB"/>
        </a:p>
      </dgm:t>
    </dgm:pt>
    <dgm:pt modelId="{029DD1EC-CC9A-4A67-ABB8-11DCCD60A68B}">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Finger</a:t>
          </a:r>
        </a:p>
      </dgm:t>
    </dgm:pt>
    <dgm:pt modelId="{F4E8E947-CBEA-467F-B3C1-8BB8C70914B4}" type="parTrans" cxnId="{9447698F-2AE0-4713-99B3-E2DD104347ED}">
      <dgm:prSet/>
      <dgm:spPr/>
      <dgm:t>
        <a:bodyPr/>
        <a:lstStyle/>
        <a:p>
          <a:endParaRPr lang="en-GB"/>
        </a:p>
      </dgm:t>
    </dgm:pt>
    <dgm:pt modelId="{FDD0789E-278F-4E33-A5FA-30A639BD8C9F}" type="sibTrans" cxnId="{9447698F-2AE0-4713-99B3-E2DD104347ED}">
      <dgm:prSet/>
      <dgm:spPr/>
      <dgm:t>
        <a:bodyPr/>
        <a:lstStyle/>
        <a:p>
          <a:endParaRPr lang="en-GB"/>
        </a:p>
      </dgm:t>
    </dgm:pt>
    <dgm:pt modelId="{2582EEEA-978F-4C9A-8419-75474A5862ED}" type="pres">
      <dgm:prSet presAssocID="{5D67B8A7-22EE-4089-B714-1F3DB52DA056}" presName="Name0" presStyleCnt="0">
        <dgm:presLayoutVars>
          <dgm:dir/>
          <dgm:resizeHandles val="exact"/>
        </dgm:presLayoutVars>
      </dgm:prSet>
      <dgm:spPr/>
    </dgm:pt>
    <dgm:pt modelId="{82A7D5B0-102F-4509-B788-3ED6429B395A}" type="pres">
      <dgm:prSet presAssocID="{5D67B8A7-22EE-4089-B714-1F3DB52DA056}" presName="fgShape" presStyleLbl="fgShp" presStyleIdx="0" presStyleCnt="1" custLinFactNeighborY="262"/>
      <dgm:spPr/>
    </dgm:pt>
    <dgm:pt modelId="{0ADB930A-49EF-43FC-BE54-21B6EF6A57F1}" type="pres">
      <dgm:prSet presAssocID="{5D67B8A7-22EE-4089-B714-1F3DB52DA056}" presName="linComp" presStyleCnt="0"/>
      <dgm:spPr/>
    </dgm:pt>
    <dgm:pt modelId="{E8B10E18-AF87-4691-BB23-D906087B26F6}" type="pres">
      <dgm:prSet presAssocID="{3FF646E0-2C5A-40EE-B9A9-D6DD0AAFBD40}" presName="compNode" presStyleCnt="0"/>
      <dgm:spPr/>
    </dgm:pt>
    <dgm:pt modelId="{2A3DAB2F-31E0-44E2-9260-66153A8EC4CC}" type="pres">
      <dgm:prSet presAssocID="{3FF646E0-2C5A-40EE-B9A9-D6DD0AAFBD40}" presName="bkgdShape" presStyleLbl="node1" presStyleIdx="0" presStyleCnt="3" custLinFactNeighborX="-220" custLinFactNeighborY="-187"/>
      <dgm:spPr/>
      <dgm:t>
        <a:bodyPr/>
        <a:lstStyle/>
        <a:p>
          <a:endParaRPr lang="en-US"/>
        </a:p>
      </dgm:t>
    </dgm:pt>
    <dgm:pt modelId="{B4F58544-2001-47A8-AB15-7D79BD3F489F}" type="pres">
      <dgm:prSet presAssocID="{3FF646E0-2C5A-40EE-B9A9-D6DD0AAFBD40}" presName="nodeTx" presStyleLbl="node1" presStyleIdx="0" presStyleCnt="3">
        <dgm:presLayoutVars>
          <dgm:bulletEnabled val="1"/>
        </dgm:presLayoutVars>
      </dgm:prSet>
      <dgm:spPr/>
      <dgm:t>
        <a:bodyPr/>
        <a:lstStyle/>
        <a:p>
          <a:endParaRPr lang="en-US"/>
        </a:p>
      </dgm:t>
    </dgm:pt>
    <dgm:pt modelId="{4BAC7DD0-9F4D-4402-9FE0-EDA5C362B568}" type="pres">
      <dgm:prSet presAssocID="{3FF646E0-2C5A-40EE-B9A9-D6DD0AAFBD40}" presName="invisiNode" presStyleLbl="node1" presStyleIdx="0" presStyleCnt="3"/>
      <dgm:spPr/>
    </dgm:pt>
    <dgm:pt modelId="{AAA275E6-0C37-495A-858F-146925611955}" type="pres">
      <dgm:prSet presAssocID="{3FF646E0-2C5A-40EE-B9A9-D6DD0AAFBD40}" presName="imagNode"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 xmlns:a1611="http://schemas.microsoft.com/office/drawing/2016/11/main" r:id="rId2"/>
              </a:ext>
            </a:extLst>
          </a:blip>
          <a:srcRect/>
          <a:stretch>
            <a:fillRect l="-25000" r="-25000"/>
          </a:stretch>
        </a:blipFill>
      </dgm:spPr>
    </dgm:pt>
    <dgm:pt modelId="{F67A34C2-39D2-4D6E-B125-A0AD37C8A58E}" type="pres">
      <dgm:prSet presAssocID="{AA9E103B-748B-449C-9186-7CF3DBBF9A98}" presName="sibTrans" presStyleLbl="sibTrans2D1" presStyleIdx="0" presStyleCnt="0"/>
      <dgm:spPr/>
      <dgm:t>
        <a:bodyPr/>
        <a:lstStyle/>
        <a:p>
          <a:endParaRPr lang="en-US"/>
        </a:p>
      </dgm:t>
    </dgm:pt>
    <dgm:pt modelId="{E3522F29-8EA9-4C27-B7F8-AB9D10EFEE69}" type="pres">
      <dgm:prSet presAssocID="{897495EB-1520-470B-9CDF-06252BE84B4D}" presName="compNode" presStyleCnt="0"/>
      <dgm:spPr/>
    </dgm:pt>
    <dgm:pt modelId="{A74495C8-FAED-47D3-A1C6-DC0A52DBBC42}" type="pres">
      <dgm:prSet presAssocID="{897495EB-1520-470B-9CDF-06252BE84B4D}" presName="bkgdShape" presStyleLbl="node1" presStyleIdx="1" presStyleCnt="3"/>
      <dgm:spPr/>
      <dgm:t>
        <a:bodyPr/>
        <a:lstStyle/>
        <a:p>
          <a:endParaRPr lang="en-US"/>
        </a:p>
      </dgm:t>
    </dgm:pt>
    <dgm:pt modelId="{FF50B052-9075-49DD-B10A-D9A63436DB72}" type="pres">
      <dgm:prSet presAssocID="{897495EB-1520-470B-9CDF-06252BE84B4D}" presName="nodeTx" presStyleLbl="node1" presStyleIdx="1" presStyleCnt="3">
        <dgm:presLayoutVars>
          <dgm:bulletEnabled val="1"/>
        </dgm:presLayoutVars>
      </dgm:prSet>
      <dgm:spPr/>
      <dgm:t>
        <a:bodyPr/>
        <a:lstStyle/>
        <a:p>
          <a:endParaRPr lang="en-US"/>
        </a:p>
      </dgm:t>
    </dgm:pt>
    <dgm:pt modelId="{5F6B3DC6-622C-40AE-A6F0-14C9012A8316}" type="pres">
      <dgm:prSet presAssocID="{897495EB-1520-470B-9CDF-06252BE84B4D}" presName="invisiNode" presStyleLbl="node1" presStyleIdx="1" presStyleCnt="3"/>
      <dgm:spPr/>
    </dgm:pt>
    <dgm:pt modelId="{4EB2DBFC-D08F-47BF-BB87-998946BA1CD2}" type="pres">
      <dgm:prSet presAssocID="{897495EB-1520-470B-9CDF-06252BE84B4D}" presName="imagNode" presStyleLbl="fgImgPlace1" presStyleIdx="1" presStyleCnt="3"/>
      <dgm:spPr>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a:stretch>
            <a:fillRect t="-15000" b="-15000"/>
          </a:stretch>
        </a:blipFill>
      </dgm:spPr>
    </dgm:pt>
    <dgm:pt modelId="{AD72BB06-5CCB-47C6-8A04-8487F9EBF32C}" type="pres">
      <dgm:prSet presAssocID="{CEBF0C4A-590C-48BE-B823-CE84E028D05C}" presName="sibTrans" presStyleLbl="sibTrans2D1" presStyleIdx="0" presStyleCnt="0"/>
      <dgm:spPr/>
      <dgm:t>
        <a:bodyPr/>
        <a:lstStyle/>
        <a:p>
          <a:endParaRPr lang="en-US"/>
        </a:p>
      </dgm:t>
    </dgm:pt>
    <dgm:pt modelId="{1BD747FC-F2A8-48E9-AE74-664C3EEFDA1E}" type="pres">
      <dgm:prSet presAssocID="{029DD1EC-CC9A-4A67-ABB8-11DCCD60A68B}" presName="compNode" presStyleCnt="0"/>
      <dgm:spPr/>
    </dgm:pt>
    <dgm:pt modelId="{C3D6BBBB-85D7-4D36-9276-04C953AE6B1C}" type="pres">
      <dgm:prSet presAssocID="{029DD1EC-CC9A-4A67-ABB8-11DCCD60A68B}" presName="bkgdShape" presStyleLbl="node1" presStyleIdx="2" presStyleCnt="3"/>
      <dgm:spPr/>
      <dgm:t>
        <a:bodyPr/>
        <a:lstStyle/>
        <a:p>
          <a:endParaRPr lang="en-US"/>
        </a:p>
      </dgm:t>
    </dgm:pt>
    <dgm:pt modelId="{210D1E36-3B46-4DC9-8906-5253F4B3FD79}" type="pres">
      <dgm:prSet presAssocID="{029DD1EC-CC9A-4A67-ABB8-11DCCD60A68B}" presName="nodeTx" presStyleLbl="node1" presStyleIdx="2" presStyleCnt="3">
        <dgm:presLayoutVars>
          <dgm:bulletEnabled val="1"/>
        </dgm:presLayoutVars>
      </dgm:prSet>
      <dgm:spPr/>
      <dgm:t>
        <a:bodyPr/>
        <a:lstStyle/>
        <a:p>
          <a:endParaRPr lang="en-US"/>
        </a:p>
      </dgm:t>
    </dgm:pt>
    <dgm:pt modelId="{D342230E-5F88-41FF-974E-A55B9806D1BF}" type="pres">
      <dgm:prSet presAssocID="{029DD1EC-CC9A-4A67-ABB8-11DCCD60A68B}" presName="invisiNode" presStyleLbl="node1" presStyleIdx="2" presStyleCnt="3"/>
      <dgm:spPr/>
    </dgm:pt>
    <dgm:pt modelId="{2B3F27FD-E2EB-487B-A991-8C774D9A8783}" type="pres">
      <dgm:prSet presAssocID="{029DD1EC-CC9A-4A67-ABB8-11DCCD60A68B}" presName="imagNode" presStyleLbl="fgImgPlace1" presStyleIdx="2" presStyleCnt="3"/>
      <dgm:spPr>
        <a:blipFill>
          <a:blip xmlns:r="http://schemas.openxmlformats.org/officeDocument/2006/relationships" r:embed="rId5">
            <a:extLst>
              <a:ext uri="{28A0092B-C50C-407E-A947-70E740481C1C}">
                <a14:useLocalDpi xmlns:a14="http://schemas.microsoft.com/office/drawing/2010/main" val="0"/>
              </a:ext>
            </a:extLst>
          </a:blip>
          <a:srcRect/>
          <a:stretch>
            <a:fillRect l="-6000" r="-6000"/>
          </a:stretch>
        </a:blipFill>
      </dgm:spPr>
    </dgm:pt>
  </dgm:ptLst>
  <dgm:cxnLst>
    <dgm:cxn modelId="{AC181C03-2BCE-8749-A401-273B8770394E}" type="presOf" srcId="{3FF646E0-2C5A-40EE-B9A9-D6DD0AAFBD40}" destId="{2A3DAB2F-31E0-44E2-9260-66153A8EC4CC}" srcOrd="0" destOrd="0" presId="urn:microsoft.com/office/officeart/2005/8/layout/hList7"/>
    <dgm:cxn modelId="{DB50978F-C071-3C46-AC53-189EEE059CF3}" type="presOf" srcId="{CEBF0C4A-590C-48BE-B823-CE84E028D05C}" destId="{AD72BB06-5CCB-47C6-8A04-8487F9EBF32C}" srcOrd="0" destOrd="0" presId="urn:microsoft.com/office/officeart/2005/8/layout/hList7"/>
    <dgm:cxn modelId="{21A1DE97-71D0-DE4C-97DE-8B020E650BCC}" type="presOf" srcId="{3FF646E0-2C5A-40EE-B9A9-D6DD0AAFBD40}" destId="{B4F58544-2001-47A8-AB15-7D79BD3F489F}" srcOrd="1" destOrd="0" presId="urn:microsoft.com/office/officeart/2005/8/layout/hList7"/>
    <dgm:cxn modelId="{1AE1B4E7-FE01-0C4A-8564-E218E93458E6}" type="presOf" srcId="{AA9E103B-748B-449C-9186-7CF3DBBF9A98}" destId="{F67A34C2-39D2-4D6E-B125-A0AD37C8A58E}" srcOrd="0" destOrd="0" presId="urn:microsoft.com/office/officeart/2005/8/layout/hList7"/>
    <dgm:cxn modelId="{05586A78-1D9A-3B4B-937B-E21E051DA234}" type="presOf" srcId="{5D67B8A7-22EE-4089-B714-1F3DB52DA056}" destId="{2582EEEA-978F-4C9A-8419-75474A5862ED}" srcOrd="0" destOrd="0" presId="urn:microsoft.com/office/officeart/2005/8/layout/hList7"/>
    <dgm:cxn modelId="{8AC65897-EC5C-4487-B4FC-0F7A9E5860E7}" srcId="{5D67B8A7-22EE-4089-B714-1F3DB52DA056}" destId="{3FF646E0-2C5A-40EE-B9A9-D6DD0AAFBD40}" srcOrd="0" destOrd="0" parTransId="{F9086BD2-817E-4291-A5C7-0F3D855598F3}" sibTransId="{AA9E103B-748B-449C-9186-7CF3DBBF9A98}"/>
    <dgm:cxn modelId="{93809417-AE0E-B140-90E4-AB38B97E7644}" type="presOf" srcId="{029DD1EC-CC9A-4A67-ABB8-11DCCD60A68B}" destId="{C3D6BBBB-85D7-4D36-9276-04C953AE6B1C}" srcOrd="0" destOrd="0" presId="urn:microsoft.com/office/officeart/2005/8/layout/hList7"/>
    <dgm:cxn modelId="{0B29CF5C-29A6-DC48-A169-523E16741FDA}" type="presOf" srcId="{029DD1EC-CC9A-4A67-ABB8-11DCCD60A68B}" destId="{210D1E36-3B46-4DC9-8906-5253F4B3FD79}" srcOrd="1" destOrd="0" presId="urn:microsoft.com/office/officeart/2005/8/layout/hList7"/>
    <dgm:cxn modelId="{49603E4F-2E2C-3A42-B186-CBAABC5ECEA5}" type="presOf" srcId="{897495EB-1520-470B-9CDF-06252BE84B4D}" destId="{A74495C8-FAED-47D3-A1C6-DC0A52DBBC42}" srcOrd="0" destOrd="0" presId="urn:microsoft.com/office/officeart/2005/8/layout/hList7"/>
    <dgm:cxn modelId="{9447698F-2AE0-4713-99B3-E2DD104347ED}" srcId="{5D67B8A7-22EE-4089-B714-1F3DB52DA056}" destId="{029DD1EC-CC9A-4A67-ABB8-11DCCD60A68B}" srcOrd="2" destOrd="0" parTransId="{F4E8E947-CBEA-467F-B3C1-8BB8C70914B4}" sibTransId="{FDD0789E-278F-4E33-A5FA-30A639BD8C9F}"/>
    <dgm:cxn modelId="{C57A6FAC-DEE2-415A-8A5C-FD6F435FF44D}" srcId="{5D67B8A7-22EE-4089-B714-1F3DB52DA056}" destId="{897495EB-1520-470B-9CDF-06252BE84B4D}" srcOrd="1" destOrd="0" parTransId="{6880C33B-E9ED-4331-A2AF-AAA7D2A232DA}" sibTransId="{CEBF0C4A-590C-48BE-B823-CE84E028D05C}"/>
    <dgm:cxn modelId="{AD753BCD-C2A4-6049-B687-0BC045C5D1B9}" type="presOf" srcId="{897495EB-1520-470B-9CDF-06252BE84B4D}" destId="{FF50B052-9075-49DD-B10A-D9A63436DB72}" srcOrd="1" destOrd="0" presId="urn:microsoft.com/office/officeart/2005/8/layout/hList7"/>
    <dgm:cxn modelId="{32221ADF-BA71-FB43-BCA0-21347DE26ED9}" type="presParOf" srcId="{2582EEEA-978F-4C9A-8419-75474A5862ED}" destId="{82A7D5B0-102F-4509-B788-3ED6429B395A}" srcOrd="0" destOrd="0" presId="urn:microsoft.com/office/officeart/2005/8/layout/hList7"/>
    <dgm:cxn modelId="{B03C98A8-E414-084F-BADF-32F2CC39B51C}" type="presParOf" srcId="{2582EEEA-978F-4C9A-8419-75474A5862ED}" destId="{0ADB930A-49EF-43FC-BE54-21B6EF6A57F1}" srcOrd="1" destOrd="0" presId="urn:microsoft.com/office/officeart/2005/8/layout/hList7"/>
    <dgm:cxn modelId="{67B6279D-7E5D-C943-B7E6-81A0DD16BE4C}" type="presParOf" srcId="{0ADB930A-49EF-43FC-BE54-21B6EF6A57F1}" destId="{E8B10E18-AF87-4691-BB23-D906087B26F6}" srcOrd="0" destOrd="0" presId="urn:microsoft.com/office/officeart/2005/8/layout/hList7"/>
    <dgm:cxn modelId="{A4EEC05A-A5B4-1740-AC4F-61146D987D09}" type="presParOf" srcId="{E8B10E18-AF87-4691-BB23-D906087B26F6}" destId="{2A3DAB2F-31E0-44E2-9260-66153A8EC4CC}" srcOrd="0" destOrd="0" presId="urn:microsoft.com/office/officeart/2005/8/layout/hList7"/>
    <dgm:cxn modelId="{43569ED9-E8E8-8C4C-868A-76997CC952F2}" type="presParOf" srcId="{E8B10E18-AF87-4691-BB23-D906087B26F6}" destId="{B4F58544-2001-47A8-AB15-7D79BD3F489F}" srcOrd="1" destOrd="0" presId="urn:microsoft.com/office/officeart/2005/8/layout/hList7"/>
    <dgm:cxn modelId="{4DE37F7D-55C4-7F4D-9AF7-E59FE8EF16FB}" type="presParOf" srcId="{E8B10E18-AF87-4691-BB23-D906087B26F6}" destId="{4BAC7DD0-9F4D-4402-9FE0-EDA5C362B568}" srcOrd="2" destOrd="0" presId="urn:microsoft.com/office/officeart/2005/8/layout/hList7"/>
    <dgm:cxn modelId="{13949D8A-0454-6D44-8724-58F9711687C3}" type="presParOf" srcId="{E8B10E18-AF87-4691-BB23-D906087B26F6}" destId="{AAA275E6-0C37-495A-858F-146925611955}" srcOrd="3" destOrd="0" presId="urn:microsoft.com/office/officeart/2005/8/layout/hList7"/>
    <dgm:cxn modelId="{6E416C7E-CCA6-144F-B73A-8C2721EFB980}" type="presParOf" srcId="{0ADB930A-49EF-43FC-BE54-21B6EF6A57F1}" destId="{F67A34C2-39D2-4D6E-B125-A0AD37C8A58E}" srcOrd="1" destOrd="0" presId="urn:microsoft.com/office/officeart/2005/8/layout/hList7"/>
    <dgm:cxn modelId="{9EE4BDD8-5F88-7F42-BDBF-C1DB4E350482}" type="presParOf" srcId="{0ADB930A-49EF-43FC-BE54-21B6EF6A57F1}" destId="{E3522F29-8EA9-4C27-B7F8-AB9D10EFEE69}" srcOrd="2" destOrd="0" presId="urn:microsoft.com/office/officeart/2005/8/layout/hList7"/>
    <dgm:cxn modelId="{E904E5A7-0A1B-5145-901A-7F7C8FF81889}" type="presParOf" srcId="{E3522F29-8EA9-4C27-B7F8-AB9D10EFEE69}" destId="{A74495C8-FAED-47D3-A1C6-DC0A52DBBC42}" srcOrd="0" destOrd="0" presId="urn:microsoft.com/office/officeart/2005/8/layout/hList7"/>
    <dgm:cxn modelId="{94186DDC-A4D3-1642-B770-F8F2EC96910F}" type="presParOf" srcId="{E3522F29-8EA9-4C27-B7F8-AB9D10EFEE69}" destId="{FF50B052-9075-49DD-B10A-D9A63436DB72}" srcOrd="1" destOrd="0" presId="urn:microsoft.com/office/officeart/2005/8/layout/hList7"/>
    <dgm:cxn modelId="{52EE32C8-E770-6F48-BC73-1BB329785E14}" type="presParOf" srcId="{E3522F29-8EA9-4C27-B7F8-AB9D10EFEE69}" destId="{5F6B3DC6-622C-40AE-A6F0-14C9012A8316}" srcOrd="2" destOrd="0" presId="urn:microsoft.com/office/officeart/2005/8/layout/hList7"/>
    <dgm:cxn modelId="{190987B0-781A-DD40-AA75-AE6454AF099A}" type="presParOf" srcId="{E3522F29-8EA9-4C27-B7F8-AB9D10EFEE69}" destId="{4EB2DBFC-D08F-47BF-BB87-998946BA1CD2}" srcOrd="3" destOrd="0" presId="urn:microsoft.com/office/officeart/2005/8/layout/hList7"/>
    <dgm:cxn modelId="{AC3F0A2D-19D5-F24B-81A3-4BF641C208BA}" type="presParOf" srcId="{0ADB930A-49EF-43FC-BE54-21B6EF6A57F1}" destId="{AD72BB06-5CCB-47C6-8A04-8487F9EBF32C}" srcOrd="3" destOrd="0" presId="urn:microsoft.com/office/officeart/2005/8/layout/hList7"/>
    <dgm:cxn modelId="{E0C492AB-8377-2E40-86F7-5952C713537D}" type="presParOf" srcId="{0ADB930A-49EF-43FC-BE54-21B6EF6A57F1}" destId="{1BD747FC-F2A8-48E9-AE74-664C3EEFDA1E}" srcOrd="4" destOrd="0" presId="urn:microsoft.com/office/officeart/2005/8/layout/hList7"/>
    <dgm:cxn modelId="{573B8415-69F4-F44F-AE23-C67A54F38DEA}" type="presParOf" srcId="{1BD747FC-F2A8-48E9-AE74-664C3EEFDA1E}" destId="{C3D6BBBB-85D7-4D36-9276-04C953AE6B1C}" srcOrd="0" destOrd="0" presId="urn:microsoft.com/office/officeart/2005/8/layout/hList7"/>
    <dgm:cxn modelId="{1FBD4D50-C9B9-F648-B106-D41D2500FFF5}" type="presParOf" srcId="{1BD747FC-F2A8-48E9-AE74-664C3EEFDA1E}" destId="{210D1E36-3B46-4DC9-8906-5253F4B3FD79}" srcOrd="1" destOrd="0" presId="urn:microsoft.com/office/officeart/2005/8/layout/hList7"/>
    <dgm:cxn modelId="{94E215ED-3F3C-F446-9C2F-0A13FABACC5A}" type="presParOf" srcId="{1BD747FC-F2A8-48E9-AE74-664C3EEFDA1E}" destId="{D342230E-5F88-41FF-974E-A55B9806D1BF}" srcOrd="2" destOrd="0" presId="urn:microsoft.com/office/officeart/2005/8/layout/hList7"/>
    <dgm:cxn modelId="{AF288532-3619-0942-9452-69CA3FCF741B}" type="presParOf" srcId="{1BD747FC-F2A8-48E9-AE74-664C3EEFDA1E}" destId="{2B3F27FD-E2EB-487B-A991-8C774D9A8783}"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67B8A7-22EE-4089-B714-1F3DB52DA056}" type="doc">
      <dgm:prSet loTypeId="urn:microsoft.com/office/officeart/2005/8/layout/hList7" loCatId="picture" qsTypeId="urn:microsoft.com/office/officeart/2005/8/quickstyle/simple1" qsCatId="simple" csTypeId="urn:microsoft.com/office/officeart/2005/8/colors/accent1_2" csCatId="accent1" phldr="1"/>
      <dgm:spPr/>
    </dgm:pt>
    <dgm:pt modelId="{3FF646E0-2C5A-40EE-B9A9-D6DD0AAFBD40}">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Voice</a:t>
          </a:r>
        </a:p>
      </dgm:t>
    </dgm:pt>
    <dgm:pt modelId="{F9086BD2-817E-4291-A5C7-0F3D855598F3}" type="parTrans" cxnId="{8AC65897-EC5C-4487-B4FC-0F7A9E5860E7}">
      <dgm:prSet/>
      <dgm:spPr/>
      <dgm:t>
        <a:bodyPr/>
        <a:lstStyle/>
        <a:p>
          <a:endParaRPr lang="en-GB"/>
        </a:p>
      </dgm:t>
    </dgm:pt>
    <dgm:pt modelId="{AA9E103B-748B-449C-9186-7CF3DBBF9A98}" type="sibTrans" cxnId="{8AC65897-EC5C-4487-B4FC-0F7A9E5860E7}">
      <dgm:prSet/>
      <dgm:spPr/>
      <dgm:t>
        <a:bodyPr/>
        <a:lstStyle/>
        <a:p>
          <a:endParaRPr lang="en-GB"/>
        </a:p>
      </dgm:t>
    </dgm:pt>
    <dgm:pt modelId="{897495EB-1520-470B-9CDF-06252BE84B4D}">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Facial</a:t>
          </a:r>
        </a:p>
      </dgm:t>
    </dgm:pt>
    <dgm:pt modelId="{6880C33B-E9ED-4331-A2AF-AAA7D2A232DA}" type="parTrans" cxnId="{C57A6FAC-DEE2-415A-8A5C-FD6F435FF44D}">
      <dgm:prSet/>
      <dgm:spPr/>
      <dgm:t>
        <a:bodyPr/>
        <a:lstStyle/>
        <a:p>
          <a:endParaRPr lang="en-GB"/>
        </a:p>
      </dgm:t>
    </dgm:pt>
    <dgm:pt modelId="{CEBF0C4A-590C-48BE-B823-CE84E028D05C}" type="sibTrans" cxnId="{C57A6FAC-DEE2-415A-8A5C-FD6F435FF44D}">
      <dgm:prSet/>
      <dgm:spPr/>
      <dgm:t>
        <a:bodyPr/>
        <a:lstStyle/>
        <a:p>
          <a:endParaRPr lang="en-GB"/>
        </a:p>
      </dgm:t>
    </dgm:pt>
    <dgm:pt modelId="{029DD1EC-CC9A-4A67-ABB8-11DCCD60A68B}">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Finger</a:t>
          </a:r>
        </a:p>
      </dgm:t>
    </dgm:pt>
    <dgm:pt modelId="{F4E8E947-CBEA-467F-B3C1-8BB8C70914B4}" type="parTrans" cxnId="{9447698F-2AE0-4713-99B3-E2DD104347ED}">
      <dgm:prSet/>
      <dgm:spPr/>
      <dgm:t>
        <a:bodyPr/>
        <a:lstStyle/>
        <a:p>
          <a:endParaRPr lang="en-GB"/>
        </a:p>
      </dgm:t>
    </dgm:pt>
    <dgm:pt modelId="{FDD0789E-278F-4E33-A5FA-30A639BD8C9F}" type="sibTrans" cxnId="{9447698F-2AE0-4713-99B3-E2DD104347ED}">
      <dgm:prSet/>
      <dgm:spPr/>
      <dgm:t>
        <a:bodyPr/>
        <a:lstStyle/>
        <a:p>
          <a:endParaRPr lang="en-GB"/>
        </a:p>
      </dgm:t>
    </dgm:pt>
    <dgm:pt modelId="{2582EEEA-978F-4C9A-8419-75474A5862ED}" type="pres">
      <dgm:prSet presAssocID="{5D67B8A7-22EE-4089-B714-1F3DB52DA056}" presName="Name0" presStyleCnt="0">
        <dgm:presLayoutVars>
          <dgm:dir/>
          <dgm:resizeHandles val="exact"/>
        </dgm:presLayoutVars>
      </dgm:prSet>
      <dgm:spPr/>
    </dgm:pt>
    <dgm:pt modelId="{82A7D5B0-102F-4509-B788-3ED6429B395A}" type="pres">
      <dgm:prSet presAssocID="{5D67B8A7-22EE-4089-B714-1F3DB52DA056}" presName="fgShape" presStyleLbl="fgShp" presStyleIdx="0" presStyleCnt="1" custLinFactNeighborY="262"/>
      <dgm:spPr/>
    </dgm:pt>
    <dgm:pt modelId="{0ADB930A-49EF-43FC-BE54-21B6EF6A57F1}" type="pres">
      <dgm:prSet presAssocID="{5D67B8A7-22EE-4089-B714-1F3DB52DA056}" presName="linComp" presStyleCnt="0"/>
      <dgm:spPr/>
    </dgm:pt>
    <dgm:pt modelId="{E8B10E18-AF87-4691-BB23-D906087B26F6}" type="pres">
      <dgm:prSet presAssocID="{3FF646E0-2C5A-40EE-B9A9-D6DD0AAFBD40}" presName="compNode" presStyleCnt="0"/>
      <dgm:spPr/>
    </dgm:pt>
    <dgm:pt modelId="{2A3DAB2F-31E0-44E2-9260-66153A8EC4CC}" type="pres">
      <dgm:prSet presAssocID="{3FF646E0-2C5A-40EE-B9A9-D6DD0AAFBD40}" presName="bkgdShape" presStyleLbl="node1" presStyleIdx="0" presStyleCnt="3" custLinFactNeighborX="-220" custLinFactNeighborY="-187"/>
      <dgm:spPr/>
      <dgm:t>
        <a:bodyPr/>
        <a:lstStyle/>
        <a:p>
          <a:endParaRPr lang="en-US"/>
        </a:p>
      </dgm:t>
    </dgm:pt>
    <dgm:pt modelId="{B4F58544-2001-47A8-AB15-7D79BD3F489F}" type="pres">
      <dgm:prSet presAssocID="{3FF646E0-2C5A-40EE-B9A9-D6DD0AAFBD40}" presName="nodeTx" presStyleLbl="node1" presStyleIdx="0" presStyleCnt="3">
        <dgm:presLayoutVars>
          <dgm:bulletEnabled val="1"/>
        </dgm:presLayoutVars>
      </dgm:prSet>
      <dgm:spPr/>
      <dgm:t>
        <a:bodyPr/>
        <a:lstStyle/>
        <a:p>
          <a:endParaRPr lang="en-US"/>
        </a:p>
      </dgm:t>
    </dgm:pt>
    <dgm:pt modelId="{4BAC7DD0-9F4D-4402-9FE0-EDA5C362B568}" type="pres">
      <dgm:prSet presAssocID="{3FF646E0-2C5A-40EE-B9A9-D6DD0AAFBD40}" presName="invisiNode" presStyleLbl="node1" presStyleIdx="0" presStyleCnt="3"/>
      <dgm:spPr/>
    </dgm:pt>
    <dgm:pt modelId="{AAA275E6-0C37-495A-858F-146925611955}" type="pres">
      <dgm:prSet presAssocID="{3FF646E0-2C5A-40EE-B9A9-D6DD0AAFBD40}" presName="imagNode"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 xmlns:a1611="http://schemas.microsoft.com/office/drawing/2016/11/main" r:id="rId2"/>
              </a:ext>
            </a:extLst>
          </a:blip>
          <a:srcRect/>
          <a:stretch>
            <a:fillRect l="-25000" r="-25000"/>
          </a:stretch>
        </a:blipFill>
      </dgm:spPr>
    </dgm:pt>
    <dgm:pt modelId="{F67A34C2-39D2-4D6E-B125-A0AD37C8A58E}" type="pres">
      <dgm:prSet presAssocID="{AA9E103B-748B-449C-9186-7CF3DBBF9A98}" presName="sibTrans" presStyleLbl="sibTrans2D1" presStyleIdx="0" presStyleCnt="0"/>
      <dgm:spPr/>
      <dgm:t>
        <a:bodyPr/>
        <a:lstStyle/>
        <a:p>
          <a:endParaRPr lang="en-US"/>
        </a:p>
      </dgm:t>
    </dgm:pt>
    <dgm:pt modelId="{E3522F29-8EA9-4C27-B7F8-AB9D10EFEE69}" type="pres">
      <dgm:prSet presAssocID="{897495EB-1520-470B-9CDF-06252BE84B4D}" presName="compNode" presStyleCnt="0"/>
      <dgm:spPr/>
    </dgm:pt>
    <dgm:pt modelId="{A74495C8-FAED-47D3-A1C6-DC0A52DBBC42}" type="pres">
      <dgm:prSet presAssocID="{897495EB-1520-470B-9CDF-06252BE84B4D}" presName="bkgdShape" presStyleLbl="node1" presStyleIdx="1" presStyleCnt="3"/>
      <dgm:spPr/>
      <dgm:t>
        <a:bodyPr/>
        <a:lstStyle/>
        <a:p>
          <a:endParaRPr lang="en-US"/>
        </a:p>
      </dgm:t>
    </dgm:pt>
    <dgm:pt modelId="{FF50B052-9075-49DD-B10A-D9A63436DB72}" type="pres">
      <dgm:prSet presAssocID="{897495EB-1520-470B-9CDF-06252BE84B4D}" presName="nodeTx" presStyleLbl="node1" presStyleIdx="1" presStyleCnt="3">
        <dgm:presLayoutVars>
          <dgm:bulletEnabled val="1"/>
        </dgm:presLayoutVars>
      </dgm:prSet>
      <dgm:spPr/>
      <dgm:t>
        <a:bodyPr/>
        <a:lstStyle/>
        <a:p>
          <a:endParaRPr lang="en-US"/>
        </a:p>
      </dgm:t>
    </dgm:pt>
    <dgm:pt modelId="{5F6B3DC6-622C-40AE-A6F0-14C9012A8316}" type="pres">
      <dgm:prSet presAssocID="{897495EB-1520-470B-9CDF-06252BE84B4D}" presName="invisiNode" presStyleLbl="node1" presStyleIdx="1" presStyleCnt="3"/>
      <dgm:spPr/>
    </dgm:pt>
    <dgm:pt modelId="{4EB2DBFC-D08F-47BF-BB87-998946BA1CD2}" type="pres">
      <dgm:prSet presAssocID="{897495EB-1520-470B-9CDF-06252BE84B4D}" presName="imagNode" presStyleLbl="fgImgPlace1" presStyleIdx="1" presStyleCnt="3"/>
      <dgm:spPr>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a:stretch>
            <a:fillRect t="-15000" b="-15000"/>
          </a:stretch>
        </a:blipFill>
      </dgm:spPr>
    </dgm:pt>
    <dgm:pt modelId="{AD72BB06-5CCB-47C6-8A04-8487F9EBF32C}" type="pres">
      <dgm:prSet presAssocID="{CEBF0C4A-590C-48BE-B823-CE84E028D05C}" presName="sibTrans" presStyleLbl="sibTrans2D1" presStyleIdx="0" presStyleCnt="0"/>
      <dgm:spPr/>
      <dgm:t>
        <a:bodyPr/>
        <a:lstStyle/>
        <a:p>
          <a:endParaRPr lang="en-US"/>
        </a:p>
      </dgm:t>
    </dgm:pt>
    <dgm:pt modelId="{1BD747FC-F2A8-48E9-AE74-664C3EEFDA1E}" type="pres">
      <dgm:prSet presAssocID="{029DD1EC-CC9A-4A67-ABB8-11DCCD60A68B}" presName="compNode" presStyleCnt="0"/>
      <dgm:spPr/>
    </dgm:pt>
    <dgm:pt modelId="{C3D6BBBB-85D7-4D36-9276-04C953AE6B1C}" type="pres">
      <dgm:prSet presAssocID="{029DD1EC-CC9A-4A67-ABB8-11DCCD60A68B}" presName="bkgdShape" presStyleLbl="node1" presStyleIdx="2" presStyleCnt="3"/>
      <dgm:spPr/>
      <dgm:t>
        <a:bodyPr/>
        <a:lstStyle/>
        <a:p>
          <a:endParaRPr lang="en-US"/>
        </a:p>
      </dgm:t>
    </dgm:pt>
    <dgm:pt modelId="{210D1E36-3B46-4DC9-8906-5253F4B3FD79}" type="pres">
      <dgm:prSet presAssocID="{029DD1EC-CC9A-4A67-ABB8-11DCCD60A68B}" presName="nodeTx" presStyleLbl="node1" presStyleIdx="2" presStyleCnt="3">
        <dgm:presLayoutVars>
          <dgm:bulletEnabled val="1"/>
        </dgm:presLayoutVars>
      </dgm:prSet>
      <dgm:spPr/>
      <dgm:t>
        <a:bodyPr/>
        <a:lstStyle/>
        <a:p>
          <a:endParaRPr lang="en-US"/>
        </a:p>
      </dgm:t>
    </dgm:pt>
    <dgm:pt modelId="{D342230E-5F88-41FF-974E-A55B9806D1BF}" type="pres">
      <dgm:prSet presAssocID="{029DD1EC-CC9A-4A67-ABB8-11DCCD60A68B}" presName="invisiNode" presStyleLbl="node1" presStyleIdx="2" presStyleCnt="3"/>
      <dgm:spPr/>
    </dgm:pt>
    <dgm:pt modelId="{2B3F27FD-E2EB-487B-A991-8C774D9A8783}" type="pres">
      <dgm:prSet presAssocID="{029DD1EC-CC9A-4A67-ABB8-11DCCD60A68B}" presName="imagNode" presStyleLbl="fgImgPlace1" presStyleIdx="2" presStyleCnt="3"/>
      <dgm:spPr>
        <a:blipFill>
          <a:blip xmlns:r="http://schemas.openxmlformats.org/officeDocument/2006/relationships" r:embed="rId5">
            <a:extLst>
              <a:ext uri="{28A0092B-C50C-407E-A947-70E740481C1C}">
                <a14:useLocalDpi xmlns:a14="http://schemas.microsoft.com/office/drawing/2010/main" val="0"/>
              </a:ext>
            </a:extLst>
          </a:blip>
          <a:srcRect/>
          <a:stretch>
            <a:fillRect l="-6000" r="-6000"/>
          </a:stretch>
        </a:blipFill>
      </dgm:spPr>
    </dgm:pt>
  </dgm:ptLst>
  <dgm:cxnLst>
    <dgm:cxn modelId="{F6AA3CCD-365C-0747-9C33-784B229CC6F6}" type="presOf" srcId="{3FF646E0-2C5A-40EE-B9A9-D6DD0AAFBD40}" destId="{2A3DAB2F-31E0-44E2-9260-66153A8EC4CC}" srcOrd="0" destOrd="0" presId="urn:microsoft.com/office/officeart/2005/8/layout/hList7"/>
    <dgm:cxn modelId="{172EF2BB-9EC2-9A4B-8652-75C53F6EF97E}" type="presOf" srcId="{897495EB-1520-470B-9CDF-06252BE84B4D}" destId="{A74495C8-FAED-47D3-A1C6-DC0A52DBBC42}" srcOrd="0" destOrd="0" presId="urn:microsoft.com/office/officeart/2005/8/layout/hList7"/>
    <dgm:cxn modelId="{CD166858-EDBD-DD43-810A-95DDE3EE0BEA}" type="presOf" srcId="{5D67B8A7-22EE-4089-B714-1F3DB52DA056}" destId="{2582EEEA-978F-4C9A-8419-75474A5862ED}" srcOrd="0" destOrd="0" presId="urn:microsoft.com/office/officeart/2005/8/layout/hList7"/>
    <dgm:cxn modelId="{8AC65897-EC5C-4487-B4FC-0F7A9E5860E7}" srcId="{5D67B8A7-22EE-4089-B714-1F3DB52DA056}" destId="{3FF646E0-2C5A-40EE-B9A9-D6DD0AAFBD40}" srcOrd="0" destOrd="0" parTransId="{F9086BD2-817E-4291-A5C7-0F3D855598F3}" sibTransId="{AA9E103B-748B-449C-9186-7CF3DBBF9A98}"/>
    <dgm:cxn modelId="{4D106F61-8214-2B49-A8F7-9DC20536947D}" type="presOf" srcId="{CEBF0C4A-590C-48BE-B823-CE84E028D05C}" destId="{AD72BB06-5CCB-47C6-8A04-8487F9EBF32C}" srcOrd="0" destOrd="0" presId="urn:microsoft.com/office/officeart/2005/8/layout/hList7"/>
    <dgm:cxn modelId="{9447698F-2AE0-4713-99B3-E2DD104347ED}" srcId="{5D67B8A7-22EE-4089-B714-1F3DB52DA056}" destId="{029DD1EC-CC9A-4A67-ABB8-11DCCD60A68B}" srcOrd="2" destOrd="0" parTransId="{F4E8E947-CBEA-467F-B3C1-8BB8C70914B4}" sibTransId="{FDD0789E-278F-4E33-A5FA-30A639BD8C9F}"/>
    <dgm:cxn modelId="{0A6F8081-7627-AF42-8A4B-24A08295EF1C}" type="presOf" srcId="{AA9E103B-748B-449C-9186-7CF3DBBF9A98}" destId="{F67A34C2-39D2-4D6E-B125-A0AD37C8A58E}" srcOrd="0" destOrd="0" presId="urn:microsoft.com/office/officeart/2005/8/layout/hList7"/>
    <dgm:cxn modelId="{C57A6FAC-DEE2-415A-8A5C-FD6F435FF44D}" srcId="{5D67B8A7-22EE-4089-B714-1F3DB52DA056}" destId="{897495EB-1520-470B-9CDF-06252BE84B4D}" srcOrd="1" destOrd="0" parTransId="{6880C33B-E9ED-4331-A2AF-AAA7D2A232DA}" sibTransId="{CEBF0C4A-590C-48BE-B823-CE84E028D05C}"/>
    <dgm:cxn modelId="{FFD04B10-A05E-9943-BE18-2EAB7D7563C9}" type="presOf" srcId="{029DD1EC-CC9A-4A67-ABB8-11DCCD60A68B}" destId="{210D1E36-3B46-4DC9-8906-5253F4B3FD79}" srcOrd="1" destOrd="0" presId="urn:microsoft.com/office/officeart/2005/8/layout/hList7"/>
    <dgm:cxn modelId="{417EEBDC-57AF-414C-8B61-A0EE03314184}" type="presOf" srcId="{897495EB-1520-470B-9CDF-06252BE84B4D}" destId="{FF50B052-9075-49DD-B10A-D9A63436DB72}" srcOrd="1" destOrd="0" presId="urn:microsoft.com/office/officeart/2005/8/layout/hList7"/>
    <dgm:cxn modelId="{2644D56B-1DA4-F642-974F-DE4D0DF02C29}" type="presOf" srcId="{029DD1EC-CC9A-4A67-ABB8-11DCCD60A68B}" destId="{C3D6BBBB-85D7-4D36-9276-04C953AE6B1C}" srcOrd="0" destOrd="0" presId="urn:microsoft.com/office/officeart/2005/8/layout/hList7"/>
    <dgm:cxn modelId="{EEB68AF3-CA9F-844D-8EDF-001288B1FA9F}" type="presOf" srcId="{3FF646E0-2C5A-40EE-B9A9-D6DD0AAFBD40}" destId="{B4F58544-2001-47A8-AB15-7D79BD3F489F}" srcOrd="1" destOrd="0" presId="urn:microsoft.com/office/officeart/2005/8/layout/hList7"/>
    <dgm:cxn modelId="{643644BE-7D3C-524C-AF94-0D6676DE7194}" type="presParOf" srcId="{2582EEEA-978F-4C9A-8419-75474A5862ED}" destId="{82A7D5B0-102F-4509-B788-3ED6429B395A}" srcOrd="0" destOrd="0" presId="urn:microsoft.com/office/officeart/2005/8/layout/hList7"/>
    <dgm:cxn modelId="{90985D93-895C-A545-BD44-D7FBE50F2E49}" type="presParOf" srcId="{2582EEEA-978F-4C9A-8419-75474A5862ED}" destId="{0ADB930A-49EF-43FC-BE54-21B6EF6A57F1}" srcOrd="1" destOrd="0" presId="urn:microsoft.com/office/officeart/2005/8/layout/hList7"/>
    <dgm:cxn modelId="{5055DC3F-8028-254C-B7F5-6A2F73E8AF5C}" type="presParOf" srcId="{0ADB930A-49EF-43FC-BE54-21B6EF6A57F1}" destId="{E8B10E18-AF87-4691-BB23-D906087B26F6}" srcOrd="0" destOrd="0" presId="urn:microsoft.com/office/officeart/2005/8/layout/hList7"/>
    <dgm:cxn modelId="{27C027F9-33E2-2D46-B04D-367270D6A699}" type="presParOf" srcId="{E8B10E18-AF87-4691-BB23-D906087B26F6}" destId="{2A3DAB2F-31E0-44E2-9260-66153A8EC4CC}" srcOrd="0" destOrd="0" presId="urn:microsoft.com/office/officeart/2005/8/layout/hList7"/>
    <dgm:cxn modelId="{B5BCE89C-2A40-C24E-BE5F-821662636935}" type="presParOf" srcId="{E8B10E18-AF87-4691-BB23-D906087B26F6}" destId="{B4F58544-2001-47A8-AB15-7D79BD3F489F}" srcOrd="1" destOrd="0" presId="urn:microsoft.com/office/officeart/2005/8/layout/hList7"/>
    <dgm:cxn modelId="{5E070A12-46EC-E843-85A1-74459D91047F}" type="presParOf" srcId="{E8B10E18-AF87-4691-BB23-D906087B26F6}" destId="{4BAC7DD0-9F4D-4402-9FE0-EDA5C362B568}" srcOrd="2" destOrd="0" presId="urn:microsoft.com/office/officeart/2005/8/layout/hList7"/>
    <dgm:cxn modelId="{9832179F-8524-C945-9EB9-1FC33B311336}" type="presParOf" srcId="{E8B10E18-AF87-4691-BB23-D906087B26F6}" destId="{AAA275E6-0C37-495A-858F-146925611955}" srcOrd="3" destOrd="0" presId="urn:microsoft.com/office/officeart/2005/8/layout/hList7"/>
    <dgm:cxn modelId="{E0054892-6F4A-E149-8A38-42E7338552E4}" type="presParOf" srcId="{0ADB930A-49EF-43FC-BE54-21B6EF6A57F1}" destId="{F67A34C2-39D2-4D6E-B125-A0AD37C8A58E}" srcOrd="1" destOrd="0" presId="urn:microsoft.com/office/officeart/2005/8/layout/hList7"/>
    <dgm:cxn modelId="{3742F902-309A-BA47-8E85-6917C54B425F}" type="presParOf" srcId="{0ADB930A-49EF-43FC-BE54-21B6EF6A57F1}" destId="{E3522F29-8EA9-4C27-B7F8-AB9D10EFEE69}" srcOrd="2" destOrd="0" presId="urn:microsoft.com/office/officeart/2005/8/layout/hList7"/>
    <dgm:cxn modelId="{33BAFF55-9F9C-DF45-81B9-CC7178439E3E}" type="presParOf" srcId="{E3522F29-8EA9-4C27-B7F8-AB9D10EFEE69}" destId="{A74495C8-FAED-47D3-A1C6-DC0A52DBBC42}" srcOrd="0" destOrd="0" presId="urn:microsoft.com/office/officeart/2005/8/layout/hList7"/>
    <dgm:cxn modelId="{9C05426D-66DA-854D-9FE3-3FCD4AF06415}" type="presParOf" srcId="{E3522F29-8EA9-4C27-B7F8-AB9D10EFEE69}" destId="{FF50B052-9075-49DD-B10A-D9A63436DB72}" srcOrd="1" destOrd="0" presId="urn:microsoft.com/office/officeart/2005/8/layout/hList7"/>
    <dgm:cxn modelId="{4306E444-3DB1-C048-B4FB-A17F77A00543}" type="presParOf" srcId="{E3522F29-8EA9-4C27-B7F8-AB9D10EFEE69}" destId="{5F6B3DC6-622C-40AE-A6F0-14C9012A8316}" srcOrd="2" destOrd="0" presId="urn:microsoft.com/office/officeart/2005/8/layout/hList7"/>
    <dgm:cxn modelId="{C1D78B2B-F928-4143-8B6D-5DCC760233A9}" type="presParOf" srcId="{E3522F29-8EA9-4C27-B7F8-AB9D10EFEE69}" destId="{4EB2DBFC-D08F-47BF-BB87-998946BA1CD2}" srcOrd="3" destOrd="0" presId="urn:microsoft.com/office/officeart/2005/8/layout/hList7"/>
    <dgm:cxn modelId="{143EC045-D534-C64D-B826-FC336F57C701}" type="presParOf" srcId="{0ADB930A-49EF-43FC-BE54-21B6EF6A57F1}" destId="{AD72BB06-5CCB-47C6-8A04-8487F9EBF32C}" srcOrd="3" destOrd="0" presId="urn:microsoft.com/office/officeart/2005/8/layout/hList7"/>
    <dgm:cxn modelId="{88201D62-2938-0A43-8097-C4056CAA7F24}" type="presParOf" srcId="{0ADB930A-49EF-43FC-BE54-21B6EF6A57F1}" destId="{1BD747FC-F2A8-48E9-AE74-664C3EEFDA1E}" srcOrd="4" destOrd="0" presId="urn:microsoft.com/office/officeart/2005/8/layout/hList7"/>
    <dgm:cxn modelId="{1F6DE309-DD86-864D-9F6A-0EB93A642062}" type="presParOf" srcId="{1BD747FC-F2A8-48E9-AE74-664C3EEFDA1E}" destId="{C3D6BBBB-85D7-4D36-9276-04C953AE6B1C}" srcOrd="0" destOrd="0" presId="urn:microsoft.com/office/officeart/2005/8/layout/hList7"/>
    <dgm:cxn modelId="{D6237E12-7C6A-BE4B-887F-A5E4F012E3C5}" type="presParOf" srcId="{1BD747FC-F2A8-48E9-AE74-664C3EEFDA1E}" destId="{210D1E36-3B46-4DC9-8906-5253F4B3FD79}" srcOrd="1" destOrd="0" presId="urn:microsoft.com/office/officeart/2005/8/layout/hList7"/>
    <dgm:cxn modelId="{FC99A2C8-7280-B04F-9400-EDBF3218456A}" type="presParOf" srcId="{1BD747FC-F2A8-48E9-AE74-664C3EEFDA1E}" destId="{D342230E-5F88-41FF-974E-A55B9806D1BF}" srcOrd="2" destOrd="0" presId="urn:microsoft.com/office/officeart/2005/8/layout/hList7"/>
    <dgm:cxn modelId="{47A2BE73-68BA-E74B-87AA-10A3388B42AC}" type="presParOf" srcId="{1BD747FC-F2A8-48E9-AE74-664C3EEFDA1E}" destId="{2B3F27FD-E2EB-487B-A991-8C774D9A8783}" srcOrd="3" destOrd="0" presId="urn:microsoft.com/office/officeart/2005/8/layout/hList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F6395A4-3810-4007-A554-58321F47FE87}" type="doc">
      <dgm:prSet loTypeId="urn:microsoft.com/office/officeart/2008/layout/CircularPictureCallout" loCatId="picture" qsTypeId="urn:microsoft.com/office/officeart/2005/8/quickstyle/simple1" qsCatId="simple" csTypeId="urn:microsoft.com/office/officeart/2005/8/colors/accent1_2" csCatId="accent1" phldr="1"/>
      <dgm:spPr/>
      <dgm:t>
        <a:bodyPr/>
        <a:lstStyle/>
        <a:p>
          <a:endParaRPr lang="en-GB"/>
        </a:p>
      </dgm:t>
    </dgm:pt>
    <dgm:pt modelId="{BDB404D1-695A-4ABA-B7B4-C676F66AB467}">
      <dgm:prSet>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r>
            <a:rPr lang="en-GB" dirty="0" err="1">
              <a:solidFill>
                <a:schemeClr val="tx1"/>
              </a:solidFill>
            </a:rPr>
            <a:t>Voicekey</a:t>
          </a:r>
          <a:r>
            <a:rPr lang="en-GB" dirty="0">
              <a:solidFill>
                <a:schemeClr val="tx1"/>
              </a:solidFill>
            </a:rPr>
            <a:t> Integration </a:t>
          </a:r>
        </a:p>
      </dgm:t>
    </dgm:pt>
    <dgm:pt modelId="{52D0197E-FDE9-493F-AC3F-2E4FA9981662}" type="parTrans" cxnId="{9CB142CB-4716-4448-BEF3-D4082F6AD4A6}">
      <dgm:prSet/>
      <dgm:spPr/>
      <dgm:t>
        <a:bodyPr/>
        <a:lstStyle/>
        <a:p>
          <a:endParaRPr lang="en-GB"/>
        </a:p>
      </dgm:t>
    </dgm:pt>
    <dgm:pt modelId="{8E7D590A-4529-49E4-8664-4C9A7015AF76}" type="sibTrans" cxnId="{9CB142CB-4716-4448-BEF3-D4082F6AD4A6}">
      <dgm:prSet/>
      <dgm:spPr>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 xmlns:a1611="http://schemas.microsoft.com/office/drawing/2016/11/main" r:id="rId2"/>
              </a:ext>
            </a:extLst>
          </a:blip>
          <a:srcRect/>
          <a:stretch>
            <a:fillRect l="-39000" r="-39000"/>
          </a:stretch>
        </a:blipFill>
      </dgm:spPr>
      <dgm:t>
        <a:bodyPr/>
        <a:lstStyle/>
        <a:p>
          <a:endParaRPr lang="en-GB"/>
        </a:p>
      </dgm:t>
    </dgm:pt>
    <dgm:pt modelId="{3F011824-0A78-4967-B986-D2606E981CB0}">
      <dgm:prSet phldrT="[Text]"/>
      <dgm:spPr/>
      <dgm:t>
        <a:bodyPr/>
        <a:lstStyle/>
        <a:p>
          <a:r>
            <a:rPr lang="en-GB" dirty="0"/>
            <a:t>Alexa</a:t>
          </a:r>
        </a:p>
      </dgm:t>
    </dgm:pt>
    <dgm:pt modelId="{C423A300-5DF4-4537-B2E5-203A5E929C5B}" type="parTrans" cxnId="{31D79E5F-9172-4F10-99BC-CF653FB4918A}">
      <dgm:prSet/>
      <dgm:spPr/>
      <dgm:t>
        <a:bodyPr/>
        <a:lstStyle/>
        <a:p>
          <a:endParaRPr lang="en-GB"/>
        </a:p>
      </dgm:t>
    </dgm:pt>
    <dgm:pt modelId="{FB988838-3E0E-43FE-9BCB-99232A32FF4A}" type="sibTrans" cxnId="{31D79E5F-9172-4F10-99BC-CF653FB4918A}">
      <dgm:prSet/>
      <dgm:spPr>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a:stretch>
            <a:fillRect/>
          </a:stretch>
        </a:blipFill>
      </dgm:spPr>
      <dgm:t>
        <a:bodyPr/>
        <a:lstStyle/>
        <a:p>
          <a:endParaRPr lang="en-GB"/>
        </a:p>
      </dgm:t>
    </dgm:pt>
    <dgm:pt modelId="{260DAAF0-47E8-4F78-A8F9-950644EFA97D}">
      <dgm:prSet phldrT="[Text]"/>
      <dgm:spPr/>
      <dgm:t>
        <a:bodyPr/>
        <a:lstStyle/>
        <a:p>
          <a:r>
            <a:rPr lang="en-GB" dirty="0"/>
            <a:t>Google</a:t>
          </a:r>
        </a:p>
      </dgm:t>
    </dgm:pt>
    <dgm:pt modelId="{696077AA-2491-40FB-9234-B009B3203752}" type="parTrans" cxnId="{5BA74143-AC20-4182-99C7-01F4720565D6}">
      <dgm:prSet/>
      <dgm:spPr/>
      <dgm:t>
        <a:bodyPr/>
        <a:lstStyle/>
        <a:p>
          <a:endParaRPr lang="en-GB"/>
        </a:p>
      </dgm:t>
    </dgm:pt>
    <dgm:pt modelId="{EE87D91E-E13F-4AE9-90AC-2F42FE5E83B4}" type="sibTrans" cxnId="{5BA74143-AC20-4182-99C7-01F4720565D6}">
      <dgm:prSet/>
      <dgm:spPr>
        <a:blipFill>
          <a:blip xmlns:r="http://schemas.openxmlformats.org/officeDocument/2006/relationships"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rcRect/>
          <a:stretch>
            <a:fillRect l="-31000" r="-31000"/>
          </a:stretch>
        </a:blipFill>
      </dgm:spPr>
      <dgm:t>
        <a:bodyPr/>
        <a:lstStyle/>
        <a:p>
          <a:endParaRPr lang="en-GB"/>
        </a:p>
      </dgm:t>
    </dgm:pt>
    <dgm:pt modelId="{9CBB80DD-EA06-4F2E-BC3B-FC08618D26C0}">
      <dgm:prSet phldrT="[Text]"/>
      <dgm:spPr/>
      <dgm:t>
        <a:bodyPr/>
        <a:lstStyle/>
        <a:p>
          <a:r>
            <a:rPr lang="en-GB" dirty="0"/>
            <a:t>IBM </a:t>
          </a:r>
        </a:p>
      </dgm:t>
    </dgm:pt>
    <dgm:pt modelId="{83A94022-FABE-4278-B633-B2E953EFAD36}" type="parTrans" cxnId="{03A2CB9E-E195-40BE-8926-6CECEC622102}">
      <dgm:prSet/>
      <dgm:spPr/>
      <dgm:t>
        <a:bodyPr/>
        <a:lstStyle/>
        <a:p>
          <a:endParaRPr lang="en-GB"/>
        </a:p>
      </dgm:t>
    </dgm:pt>
    <dgm:pt modelId="{FAFB8429-30F7-449F-866C-662E7CE257BB}" type="sibTrans" cxnId="{03A2CB9E-E195-40BE-8926-6CECEC622102}">
      <dgm:prSet/>
      <dgm:spPr>
        <a:blipFill>
          <a:blip xmlns:r="http://schemas.openxmlformats.org/officeDocument/2006/relationships" r:embed="rId7" cstate="print">
            <a:extLst>
              <a:ext uri="{28A0092B-C50C-407E-A947-70E740481C1C}">
                <a14:useLocalDpi xmlns:a14="http://schemas.microsoft.com/office/drawing/2010/main" val="0"/>
              </a:ext>
              <a:ext uri="{837473B0-CC2E-450A-ABE3-18F120FF3D39}">
                <a1611:picAttrSrcUrl xmlns="" xmlns:a1611="http://schemas.microsoft.com/office/drawing/2016/11/main" r:id="rId8"/>
              </a:ext>
            </a:extLst>
          </a:blip>
          <a:srcRect/>
          <a:stretch>
            <a:fillRect/>
          </a:stretch>
        </a:blipFill>
      </dgm:spPr>
      <dgm:t>
        <a:bodyPr/>
        <a:lstStyle/>
        <a:p>
          <a:endParaRPr lang="en-GB"/>
        </a:p>
      </dgm:t>
    </dgm:pt>
    <dgm:pt modelId="{2AEEACF5-B57C-4310-B9D8-B5755A9D87DB}" type="pres">
      <dgm:prSet presAssocID="{7F6395A4-3810-4007-A554-58321F47FE87}" presName="Name0" presStyleCnt="0">
        <dgm:presLayoutVars>
          <dgm:chMax val="7"/>
          <dgm:chPref val="7"/>
          <dgm:dir/>
        </dgm:presLayoutVars>
      </dgm:prSet>
      <dgm:spPr/>
      <dgm:t>
        <a:bodyPr/>
        <a:lstStyle/>
        <a:p>
          <a:endParaRPr lang="en-US"/>
        </a:p>
      </dgm:t>
    </dgm:pt>
    <dgm:pt modelId="{C69E0B93-0DA4-4E3F-9D7E-D7DF9F5383BD}" type="pres">
      <dgm:prSet presAssocID="{7F6395A4-3810-4007-A554-58321F47FE87}" presName="Name1" presStyleCnt="0"/>
      <dgm:spPr/>
    </dgm:pt>
    <dgm:pt modelId="{011E5B04-3EDB-467D-9DDC-7FD0F264F90A}" type="pres">
      <dgm:prSet presAssocID="{8E7D590A-4529-49E4-8664-4C9A7015AF76}" presName="picture_1" presStyleCnt="0"/>
      <dgm:spPr/>
    </dgm:pt>
    <dgm:pt modelId="{94A87617-A5BC-424D-A4D1-57D09E1DD273}" type="pres">
      <dgm:prSet presAssocID="{8E7D590A-4529-49E4-8664-4C9A7015AF76}" presName="pictureRepeatNode" presStyleLbl="alignImgPlace1" presStyleIdx="0" presStyleCnt="4" custLinFactNeighborX="-2495" custLinFactNeighborY="-5609"/>
      <dgm:spPr/>
      <dgm:t>
        <a:bodyPr/>
        <a:lstStyle/>
        <a:p>
          <a:endParaRPr lang="en-US"/>
        </a:p>
      </dgm:t>
    </dgm:pt>
    <dgm:pt modelId="{648250DE-FAC1-4DF3-BDA6-A41A3A2618B9}" type="pres">
      <dgm:prSet presAssocID="{BDB404D1-695A-4ABA-B7B4-C676F66AB467}" presName="text_1" presStyleLbl="node1" presStyleIdx="0" presStyleCnt="0" custLinFactY="26076" custLinFactNeighborX="-3060" custLinFactNeighborY="100000">
        <dgm:presLayoutVars>
          <dgm:bulletEnabled val="1"/>
        </dgm:presLayoutVars>
      </dgm:prSet>
      <dgm:spPr/>
      <dgm:t>
        <a:bodyPr/>
        <a:lstStyle/>
        <a:p>
          <a:endParaRPr lang="en-US"/>
        </a:p>
      </dgm:t>
    </dgm:pt>
    <dgm:pt modelId="{BB2C133F-5779-40B3-A56B-44CCB38C8469}" type="pres">
      <dgm:prSet presAssocID="{FB988838-3E0E-43FE-9BCB-99232A32FF4A}" presName="picture_2" presStyleCnt="0"/>
      <dgm:spPr/>
    </dgm:pt>
    <dgm:pt modelId="{3D7A8213-B53C-4FE2-93F0-AECFAC124868}" type="pres">
      <dgm:prSet presAssocID="{FB988838-3E0E-43FE-9BCB-99232A32FF4A}" presName="pictureRepeatNode" presStyleLbl="alignImgPlace1" presStyleIdx="1" presStyleCnt="4"/>
      <dgm:spPr/>
      <dgm:t>
        <a:bodyPr/>
        <a:lstStyle/>
        <a:p>
          <a:endParaRPr lang="en-US"/>
        </a:p>
      </dgm:t>
    </dgm:pt>
    <dgm:pt modelId="{A9399CDE-AB02-465C-A293-90AC8A343D9F}" type="pres">
      <dgm:prSet presAssocID="{3F011824-0A78-4967-B986-D2606E981CB0}" presName="line_2" presStyleLbl="parChTrans1D1" presStyleIdx="0" presStyleCnt="3"/>
      <dgm:spPr/>
    </dgm:pt>
    <dgm:pt modelId="{059E2540-9943-4B2D-9F8C-C98A5DD68165}" type="pres">
      <dgm:prSet presAssocID="{3F011824-0A78-4967-B986-D2606E981CB0}" presName="textparent_2" presStyleLbl="node1" presStyleIdx="0" presStyleCnt="0"/>
      <dgm:spPr/>
    </dgm:pt>
    <dgm:pt modelId="{74167680-6603-4194-892D-1476AB4658A4}" type="pres">
      <dgm:prSet presAssocID="{3F011824-0A78-4967-B986-D2606E981CB0}" presName="text_2" presStyleLbl="revTx" presStyleIdx="0" presStyleCnt="3">
        <dgm:presLayoutVars>
          <dgm:bulletEnabled val="1"/>
        </dgm:presLayoutVars>
      </dgm:prSet>
      <dgm:spPr/>
      <dgm:t>
        <a:bodyPr/>
        <a:lstStyle/>
        <a:p>
          <a:endParaRPr lang="en-US"/>
        </a:p>
      </dgm:t>
    </dgm:pt>
    <dgm:pt modelId="{F172FB4F-DDFF-4E80-996D-7BC7170290C6}" type="pres">
      <dgm:prSet presAssocID="{EE87D91E-E13F-4AE9-90AC-2F42FE5E83B4}" presName="picture_3" presStyleCnt="0"/>
      <dgm:spPr/>
    </dgm:pt>
    <dgm:pt modelId="{1CE0BB70-1673-4AFB-B95B-A66B1EBD5CCE}" type="pres">
      <dgm:prSet presAssocID="{EE87D91E-E13F-4AE9-90AC-2F42FE5E83B4}" presName="pictureRepeatNode" presStyleLbl="alignImgPlace1" presStyleIdx="2" presStyleCnt="4"/>
      <dgm:spPr/>
      <dgm:t>
        <a:bodyPr/>
        <a:lstStyle/>
        <a:p>
          <a:endParaRPr lang="en-US"/>
        </a:p>
      </dgm:t>
    </dgm:pt>
    <dgm:pt modelId="{AF5C5E43-B6C4-41F0-82EF-252F20D33BE5}" type="pres">
      <dgm:prSet presAssocID="{260DAAF0-47E8-4F78-A8F9-950644EFA97D}" presName="line_3" presStyleLbl="parChTrans1D1" presStyleIdx="1" presStyleCnt="3"/>
      <dgm:spPr/>
    </dgm:pt>
    <dgm:pt modelId="{29D5DFC0-B3D6-44AD-AF00-1D61087663FC}" type="pres">
      <dgm:prSet presAssocID="{260DAAF0-47E8-4F78-A8F9-950644EFA97D}" presName="textparent_3" presStyleLbl="node1" presStyleIdx="0" presStyleCnt="0"/>
      <dgm:spPr/>
    </dgm:pt>
    <dgm:pt modelId="{61F947E9-FEC6-4538-BD68-BB6EA413EAC9}" type="pres">
      <dgm:prSet presAssocID="{260DAAF0-47E8-4F78-A8F9-950644EFA97D}" presName="text_3" presStyleLbl="revTx" presStyleIdx="1" presStyleCnt="3">
        <dgm:presLayoutVars>
          <dgm:bulletEnabled val="1"/>
        </dgm:presLayoutVars>
      </dgm:prSet>
      <dgm:spPr/>
      <dgm:t>
        <a:bodyPr/>
        <a:lstStyle/>
        <a:p>
          <a:endParaRPr lang="en-US"/>
        </a:p>
      </dgm:t>
    </dgm:pt>
    <dgm:pt modelId="{A5609869-5ACC-4C29-B133-8EC274F13434}" type="pres">
      <dgm:prSet presAssocID="{FAFB8429-30F7-449F-866C-662E7CE257BB}" presName="picture_4" presStyleCnt="0"/>
      <dgm:spPr/>
    </dgm:pt>
    <dgm:pt modelId="{8FE2AD48-38AD-4CC3-BB87-0C1D63F2C236}" type="pres">
      <dgm:prSet presAssocID="{FAFB8429-30F7-449F-866C-662E7CE257BB}" presName="pictureRepeatNode" presStyleLbl="alignImgPlace1" presStyleIdx="3" presStyleCnt="4"/>
      <dgm:spPr/>
      <dgm:t>
        <a:bodyPr/>
        <a:lstStyle/>
        <a:p>
          <a:endParaRPr lang="en-US"/>
        </a:p>
      </dgm:t>
    </dgm:pt>
    <dgm:pt modelId="{E44C32B3-4F22-4E64-90A3-75BB16CA62AD}" type="pres">
      <dgm:prSet presAssocID="{9CBB80DD-EA06-4F2E-BC3B-FC08618D26C0}" presName="line_4" presStyleLbl="parChTrans1D1" presStyleIdx="2" presStyleCnt="3"/>
      <dgm:spPr/>
    </dgm:pt>
    <dgm:pt modelId="{B558E251-ADAE-41A2-AF4C-63EBE51746E6}" type="pres">
      <dgm:prSet presAssocID="{9CBB80DD-EA06-4F2E-BC3B-FC08618D26C0}" presName="textparent_4" presStyleLbl="node1" presStyleIdx="0" presStyleCnt="0"/>
      <dgm:spPr/>
    </dgm:pt>
    <dgm:pt modelId="{222C0414-58B2-45B4-A9A0-14ED06C792B6}" type="pres">
      <dgm:prSet presAssocID="{9CBB80DD-EA06-4F2E-BC3B-FC08618D26C0}" presName="text_4" presStyleLbl="revTx" presStyleIdx="2" presStyleCnt="3">
        <dgm:presLayoutVars>
          <dgm:bulletEnabled val="1"/>
        </dgm:presLayoutVars>
      </dgm:prSet>
      <dgm:spPr/>
      <dgm:t>
        <a:bodyPr/>
        <a:lstStyle/>
        <a:p>
          <a:endParaRPr lang="en-US"/>
        </a:p>
      </dgm:t>
    </dgm:pt>
  </dgm:ptLst>
  <dgm:cxnLst>
    <dgm:cxn modelId="{E72D916E-37BB-984A-99C7-A938A1089FAF}" type="presOf" srcId="{EE87D91E-E13F-4AE9-90AC-2F42FE5E83B4}" destId="{1CE0BB70-1673-4AFB-B95B-A66B1EBD5CCE}" srcOrd="0" destOrd="0" presId="urn:microsoft.com/office/officeart/2008/layout/CircularPictureCallout"/>
    <dgm:cxn modelId="{9CB142CB-4716-4448-BEF3-D4082F6AD4A6}" srcId="{7F6395A4-3810-4007-A554-58321F47FE87}" destId="{BDB404D1-695A-4ABA-B7B4-C676F66AB467}" srcOrd="0" destOrd="0" parTransId="{52D0197E-FDE9-493F-AC3F-2E4FA9981662}" sibTransId="{8E7D590A-4529-49E4-8664-4C9A7015AF76}"/>
    <dgm:cxn modelId="{5BA74143-AC20-4182-99C7-01F4720565D6}" srcId="{7F6395A4-3810-4007-A554-58321F47FE87}" destId="{260DAAF0-47E8-4F78-A8F9-950644EFA97D}" srcOrd="2" destOrd="0" parTransId="{696077AA-2491-40FB-9234-B009B3203752}" sibTransId="{EE87D91E-E13F-4AE9-90AC-2F42FE5E83B4}"/>
    <dgm:cxn modelId="{63A7BF54-0097-8148-9DFE-DAAB5EBA59E5}" type="presOf" srcId="{FAFB8429-30F7-449F-866C-662E7CE257BB}" destId="{8FE2AD48-38AD-4CC3-BB87-0C1D63F2C236}" srcOrd="0" destOrd="0" presId="urn:microsoft.com/office/officeart/2008/layout/CircularPictureCallout"/>
    <dgm:cxn modelId="{2D82BCB7-25C3-5F4C-9CE7-9D511DB86678}" type="presOf" srcId="{3F011824-0A78-4967-B986-D2606E981CB0}" destId="{74167680-6603-4194-892D-1476AB4658A4}" srcOrd="0" destOrd="0" presId="urn:microsoft.com/office/officeart/2008/layout/CircularPictureCallout"/>
    <dgm:cxn modelId="{539FA3ED-B975-594D-B91D-617ABEBDE180}" type="presOf" srcId="{260DAAF0-47E8-4F78-A8F9-950644EFA97D}" destId="{61F947E9-FEC6-4538-BD68-BB6EA413EAC9}" srcOrd="0" destOrd="0" presId="urn:microsoft.com/office/officeart/2008/layout/CircularPictureCallout"/>
    <dgm:cxn modelId="{B72E6F61-3C15-174B-8AFD-30C90DF7E8A6}" type="presOf" srcId="{FB988838-3E0E-43FE-9BCB-99232A32FF4A}" destId="{3D7A8213-B53C-4FE2-93F0-AECFAC124868}" srcOrd="0" destOrd="0" presId="urn:microsoft.com/office/officeart/2008/layout/CircularPictureCallout"/>
    <dgm:cxn modelId="{9C805037-F191-DD40-97D5-77081F6B0AC0}" type="presOf" srcId="{8E7D590A-4529-49E4-8664-4C9A7015AF76}" destId="{94A87617-A5BC-424D-A4D1-57D09E1DD273}" srcOrd="0" destOrd="0" presId="urn:microsoft.com/office/officeart/2008/layout/CircularPictureCallout"/>
    <dgm:cxn modelId="{A8212AF3-3440-3B4C-B90D-AF7A099A065C}" type="presOf" srcId="{7F6395A4-3810-4007-A554-58321F47FE87}" destId="{2AEEACF5-B57C-4310-B9D8-B5755A9D87DB}" srcOrd="0" destOrd="0" presId="urn:microsoft.com/office/officeart/2008/layout/CircularPictureCallout"/>
    <dgm:cxn modelId="{054030A5-DA6B-E84D-91EB-6A3211858C42}" type="presOf" srcId="{9CBB80DD-EA06-4F2E-BC3B-FC08618D26C0}" destId="{222C0414-58B2-45B4-A9A0-14ED06C792B6}" srcOrd="0" destOrd="0" presId="urn:microsoft.com/office/officeart/2008/layout/CircularPictureCallout"/>
    <dgm:cxn modelId="{31D79E5F-9172-4F10-99BC-CF653FB4918A}" srcId="{7F6395A4-3810-4007-A554-58321F47FE87}" destId="{3F011824-0A78-4967-B986-D2606E981CB0}" srcOrd="1" destOrd="0" parTransId="{C423A300-5DF4-4537-B2E5-203A5E929C5B}" sibTransId="{FB988838-3E0E-43FE-9BCB-99232A32FF4A}"/>
    <dgm:cxn modelId="{03A2CB9E-E195-40BE-8926-6CECEC622102}" srcId="{7F6395A4-3810-4007-A554-58321F47FE87}" destId="{9CBB80DD-EA06-4F2E-BC3B-FC08618D26C0}" srcOrd="3" destOrd="0" parTransId="{83A94022-FABE-4278-B633-B2E953EFAD36}" sibTransId="{FAFB8429-30F7-449F-866C-662E7CE257BB}"/>
    <dgm:cxn modelId="{82B58CA2-6A8C-1940-A2E1-8F0EFF59EB26}" type="presOf" srcId="{BDB404D1-695A-4ABA-B7B4-C676F66AB467}" destId="{648250DE-FAC1-4DF3-BDA6-A41A3A2618B9}" srcOrd="0" destOrd="0" presId="urn:microsoft.com/office/officeart/2008/layout/CircularPictureCallout"/>
    <dgm:cxn modelId="{859A7DF3-17DA-9943-9EE1-F5F05993A2AD}" type="presParOf" srcId="{2AEEACF5-B57C-4310-B9D8-B5755A9D87DB}" destId="{C69E0B93-0DA4-4E3F-9D7E-D7DF9F5383BD}" srcOrd="0" destOrd="0" presId="urn:microsoft.com/office/officeart/2008/layout/CircularPictureCallout"/>
    <dgm:cxn modelId="{A69A3595-5202-614C-8723-BE3E80841070}" type="presParOf" srcId="{C69E0B93-0DA4-4E3F-9D7E-D7DF9F5383BD}" destId="{011E5B04-3EDB-467D-9DDC-7FD0F264F90A}" srcOrd="0" destOrd="0" presId="urn:microsoft.com/office/officeart/2008/layout/CircularPictureCallout"/>
    <dgm:cxn modelId="{80D815B2-0921-3243-84D0-02E5DAC16259}" type="presParOf" srcId="{011E5B04-3EDB-467D-9DDC-7FD0F264F90A}" destId="{94A87617-A5BC-424D-A4D1-57D09E1DD273}" srcOrd="0" destOrd="0" presId="urn:microsoft.com/office/officeart/2008/layout/CircularPictureCallout"/>
    <dgm:cxn modelId="{4C7D2C31-CA25-5549-92A6-6500EDF1E45B}" type="presParOf" srcId="{C69E0B93-0DA4-4E3F-9D7E-D7DF9F5383BD}" destId="{648250DE-FAC1-4DF3-BDA6-A41A3A2618B9}" srcOrd="1" destOrd="0" presId="urn:microsoft.com/office/officeart/2008/layout/CircularPictureCallout"/>
    <dgm:cxn modelId="{E08778E9-E587-234A-94C8-43CBFBF0C014}" type="presParOf" srcId="{C69E0B93-0DA4-4E3F-9D7E-D7DF9F5383BD}" destId="{BB2C133F-5779-40B3-A56B-44CCB38C8469}" srcOrd="2" destOrd="0" presId="urn:microsoft.com/office/officeart/2008/layout/CircularPictureCallout"/>
    <dgm:cxn modelId="{0E410654-0080-6E49-836A-702203F862FD}" type="presParOf" srcId="{BB2C133F-5779-40B3-A56B-44CCB38C8469}" destId="{3D7A8213-B53C-4FE2-93F0-AECFAC124868}" srcOrd="0" destOrd="0" presId="urn:microsoft.com/office/officeart/2008/layout/CircularPictureCallout"/>
    <dgm:cxn modelId="{98CDC3E9-BDD6-2445-BCE7-724D87024DB9}" type="presParOf" srcId="{C69E0B93-0DA4-4E3F-9D7E-D7DF9F5383BD}" destId="{A9399CDE-AB02-465C-A293-90AC8A343D9F}" srcOrd="3" destOrd="0" presId="urn:microsoft.com/office/officeart/2008/layout/CircularPictureCallout"/>
    <dgm:cxn modelId="{E60FFF08-EC36-9E40-BE06-5CF62DB09FCD}" type="presParOf" srcId="{C69E0B93-0DA4-4E3F-9D7E-D7DF9F5383BD}" destId="{059E2540-9943-4B2D-9F8C-C98A5DD68165}" srcOrd="4" destOrd="0" presId="urn:microsoft.com/office/officeart/2008/layout/CircularPictureCallout"/>
    <dgm:cxn modelId="{EAF3A24D-2960-864C-827C-D3B4A48A8604}" type="presParOf" srcId="{059E2540-9943-4B2D-9F8C-C98A5DD68165}" destId="{74167680-6603-4194-892D-1476AB4658A4}" srcOrd="0" destOrd="0" presId="urn:microsoft.com/office/officeart/2008/layout/CircularPictureCallout"/>
    <dgm:cxn modelId="{3366C68A-D5C5-F34A-89A3-04660C850CFD}" type="presParOf" srcId="{C69E0B93-0DA4-4E3F-9D7E-D7DF9F5383BD}" destId="{F172FB4F-DDFF-4E80-996D-7BC7170290C6}" srcOrd="5" destOrd="0" presId="urn:microsoft.com/office/officeart/2008/layout/CircularPictureCallout"/>
    <dgm:cxn modelId="{8898924F-903D-674A-A95D-28E7E8550BC4}" type="presParOf" srcId="{F172FB4F-DDFF-4E80-996D-7BC7170290C6}" destId="{1CE0BB70-1673-4AFB-B95B-A66B1EBD5CCE}" srcOrd="0" destOrd="0" presId="urn:microsoft.com/office/officeart/2008/layout/CircularPictureCallout"/>
    <dgm:cxn modelId="{C83CBF20-3230-7740-A125-1E826C24FE33}" type="presParOf" srcId="{C69E0B93-0DA4-4E3F-9D7E-D7DF9F5383BD}" destId="{AF5C5E43-B6C4-41F0-82EF-252F20D33BE5}" srcOrd="6" destOrd="0" presId="urn:microsoft.com/office/officeart/2008/layout/CircularPictureCallout"/>
    <dgm:cxn modelId="{C07F5645-C01E-8E4C-99B4-E0C623DA5435}" type="presParOf" srcId="{C69E0B93-0DA4-4E3F-9D7E-D7DF9F5383BD}" destId="{29D5DFC0-B3D6-44AD-AF00-1D61087663FC}" srcOrd="7" destOrd="0" presId="urn:microsoft.com/office/officeart/2008/layout/CircularPictureCallout"/>
    <dgm:cxn modelId="{95BCAC76-5DDB-0543-AE8A-A5BF0D0F29C4}" type="presParOf" srcId="{29D5DFC0-B3D6-44AD-AF00-1D61087663FC}" destId="{61F947E9-FEC6-4538-BD68-BB6EA413EAC9}" srcOrd="0" destOrd="0" presId="urn:microsoft.com/office/officeart/2008/layout/CircularPictureCallout"/>
    <dgm:cxn modelId="{BA98D75D-5D1C-0649-884F-653ABE90B7E9}" type="presParOf" srcId="{C69E0B93-0DA4-4E3F-9D7E-D7DF9F5383BD}" destId="{A5609869-5ACC-4C29-B133-8EC274F13434}" srcOrd="8" destOrd="0" presId="urn:microsoft.com/office/officeart/2008/layout/CircularPictureCallout"/>
    <dgm:cxn modelId="{3FA460C8-2692-5E4A-911E-43C47EAE27DE}" type="presParOf" srcId="{A5609869-5ACC-4C29-B133-8EC274F13434}" destId="{8FE2AD48-38AD-4CC3-BB87-0C1D63F2C236}" srcOrd="0" destOrd="0" presId="urn:microsoft.com/office/officeart/2008/layout/CircularPictureCallout"/>
    <dgm:cxn modelId="{5FA22655-306B-1748-8B23-66513BF82E90}" type="presParOf" srcId="{C69E0B93-0DA4-4E3F-9D7E-D7DF9F5383BD}" destId="{E44C32B3-4F22-4E64-90A3-75BB16CA62AD}" srcOrd="9" destOrd="0" presId="urn:microsoft.com/office/officeart/2008/layout/CircularPictureCallout"/>
    <dgm:cxn modelId="{C2C7D52E-B036-3247-9E6F-7E2DF2C08A44}" type="presParOf" srcId="{C69E0B93-0DA4-4E3F-9D7E-D7DF9F5383BD}" destId="{B558E251-ADAE-41A2-AF4C-63EBE51746E6}" srcOrd="10" destOrd="0" presId="urn:microsoft.com/office/officeart/2008/layout/CircularPictureCallout"/>
    <dgm:cxn modelId="{968C4E87-770B-EE47-9756-904E6ACAAB70}" type="presParOf" srcId="{B558E251-ADAE-41A2-AF4C-63EBE51746E6}" destId="{222C0414-58B2-45B4-A9A0-14ED06C792B6}" srcOrd="0" destOrd="0" presId="urn:microsoft.com/office/officeart/2008/layout/CircularPictureCallou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3DAB2F-31E0-44E2-9260-66153A8EC4CC}">
      <dsp:nvSpPr>
        <dsp:cNvPr id="0" name=""/>
        <dsp:cNvSpPr/>
      </dsp:nvSpPr>
      <dsp:spPr>
        <a:xfrm>
          <a:off x="0" y="0"/>
          <a:ext cx="1081619" cy="1413445"/>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GB" sz="2000" kern="1200" dirty="0"/>
            <a:t>Voice</a:t>
          </a:r>
        </a:p>
      </dsp:txBody>
      <dsp:txXfrm>
        <a:off x="0" y="565378"/>
        <a:ext cx="1081619" cy="565378"/>
      </dsp:txXfrm>
    </dsp:sp>
    <dsp:sp modelId="{AAA275E6-0C37-495A-858F-146925611955}">
      <dsp:nvSpPr>
        <dsp:cNvPr id="0" name=""/>
        <dsp:cNvSpPr/>
      </dsp:nvSpPr>
      <dsp:spPr>
        <a:xfrm>
          <a:off x="306166" y="84806"/>
          <a:ext cx="470677" cy="470677"/>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 xmlns:a1611="http://schemas.microsoft.com/office/drawing/2016/11/main" r:id="rId2"/>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4495C8-FAED-47D3-A1C6-DC0A52DBBC42}">
      <dsp:nvSpPr>
        <dsp:cNvPr id="0" name=""/>
        <dsp:cNvSpPr/>
      </dsp:nvSpPr>
      <dsp:spPr>
        <a:xfrm>
          <a:off x="1114763" y="0"/>
          <a:ext cx="1081619" cy="1413445"/>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GB" sz="2000" kern="1200" dirty="0"/>
            <a:t>Facial</a:t>
          </a:r>
        </a:p>
      </dsp:txBody>
      <dsp:txXfrm>
        <a:off x="1114763" y="565378"/>
        <a:ext cx="1081619" cy="565378"/>
      </dsp:txXfrm>
    </dsp:sp>
    <dsp:sp modelId="{4EB2DBFC-D08F-47BF-BB87-998946BA1CD2}">
      <dsp:nvSpPr>
        <dsp:cNvPr id="0" name=""/>
        <dsp:cNvSpPr/>
      </dsp:nvSpPr>
      <dsp:spPr>
        <a:xfrm>
          <a:off x="1420234" y="84806"/>
          <a:ext cx="470677" cy="470677"/>
        </a:xfrm>
        <a:prstGeom prst="ellipse">
          <a:avLst/>
        </a:prstGeom>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a:stretch>
            <a:fillRect t="-15000" b="-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D6BBBB-85D7-4D36-9276-04C953AE6B1C}">
      <dsp:nvSpPr>
        <dsp:cNvPr id="0" name=""/>
        <dsp:cNvSpPr/>
      </dsp:nvSpPr>
      <dsp:spPr>
        <a:xfrm>
          <a:off x="2228831" y="0"/>
          <a:ext cx="1081619" cy="1413445"/>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GB" sz="2000" kern="1200" dirty="0"/>
            <a:t>Finger</a:t>
          </a:r>
        </a:p>
      </dsp:txBody>
      <dsp:txXfrm>
        <a:off x="2228831" y="565378"/>
        <a:ext cx="1081619" cy="565378"/>
      </dsp:txXfrm>
    </dsp:sp>
    <dsp:sp modelId="{2B3F27FD-E2EB-487B-A991-8C774D9A8783}">
      <dsp:nvSpPr>
        <dsp:cNvPr id="0" name=""/>
        <dsp:cNvSpPr/>
      </dsp:nvSpPr>
      <dsp:spPr>
        <a:xfrm>
          <a:off x="2534302" y="84806"/>
          <a:ext cx="470677" cy="470677"/>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2A7D5B0-102F-4509-B788-3ED6429B395A}">
      <dsp:nvSpPr>
        <dsp:cNvPr id="0" name=""/>
        <dsp:cNvSpPr/>
      </dsp:nvSpPr>
      <dsp:spPr>
        <a:xfrm>
          <a:off x="132445" y="1131311"/>
          <a:ext cx="3046254" cy="212016"/>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3DAB2F-31E0-44E2-9260-66153A8EC4CC}">
      <dsp:nvSpPr>
        <dsp:cNvPr id="0" name=""/>
        <dsp:cNvSpPr/>
      </dsp:nvSpPr>
      <dsp:spPr>
        <a:xfrm>
          <a:off x="0" y="0"/>
          <a:ext cx="1264680" cy="1652667"/>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GB" sz="2300" kern="1200" dirty="0"/>
            <a:t>Voice</a:t>
          </a:r>
        </a:p>
      </dsp:txBody>
      <dsp:txXfrm>
        <a:off x="0" y="661066"/>
        <a:ext cx="1264680" cy="661066"/>
      </dsp:txXfrm>
    </dsp:sp>
    <dsp:sp modelId="{AAA275E6-0C37-495A-858F-146925611955}">
      <dsp:nvSpPr>
        <dsp:cNvPr id="0" name=""/>
        <dsp:cNvSpPr/>
      </dsp:nvSpPr>
      <dsp:spPr>
        <a:xfrm>
          <a:off x="357984" y="99160"/>
          <a:ext cx="550338" cy="550338"/>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 xmlns:a1611="http://schemas.microsoft.com/office/drawing/2016/11/main" r:id="rId2"/>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4495C8-FAED-47D3-A1C6-DC0A52DBBC42}">
      <dsp:nvSpPr>
        <dsp:cNvPr id="0" name=""/>
        <dsp:cNvSpPr/>
      </dsp:nvSpPr>
      <dsp:spPr>
        <a:xfrm>
          <a:off x="1303434" y="0"/>
          <a:ext cx="1264680" cy="1652667"/>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GB" sz="2300" kern="1200" dirty="0"/>
            <a:t>Facial</a:t>
          </a:r>
        </a:p>
      </dsp:txBody>
      <dsp:txXfrm>
        <a:off x="1303434" y="661066"/>
        <a:ext cx="1264680" cy="661066"/>
      </dsp:txXfrm>
    </dsp:sp>
    <dsp:sp modelId="{4EB2DBFC-D08F-47BF-BB87-998946BA1CD2}">
      <dsp:nvSpPr>
        <dsp:cNvPr id="0" name=""/>
        <dsp:cNvSpPr/>
      </dsp:nvSpPr>
      <dsp:spPr>
        <a:xfrm>
          <a:off x="1660605" y="99160"/>
          <a:ext cx="550338" cy="550338"/>
        </a:xfrm>
        <a:prstGeom prst="ellipse">
          <a:avLst/>
        </a:prstGeom>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a:stretch>
            <a:fillRect t="-15000" b="-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D6BBBB-85D7-4D36-9276-04C953AE6B1C}">
      <dsp:nvSpPr>
        <dsp:cNvPr id="0" name=""/>
        <dsp:cNvSpPr/>
      </dsp:nvSpPr>
      <dsp:spPr>
        <a:xfrm>
          <a:off x="2606055" y="0"/>
          <a:ext cx="1264680" cy="1652667"/>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GB" sz="2300" kern="1200" dirty="0"/>
            <a:t>Finger</a:t>
          </a:r>
        </a:p>
      </dsp:txBody>
      <dsp:txXfrm>
        <a:off x="2606055" y="661066"/>
        <a:ext cx="1264680" cy="661066"/>
      </dsp:txXfrm>
    </dsp:sp>
    <dsp:sp modelId="{2B3F27FD-E2EB-487B-A991-8C774D9A8783}">
      <dsp:nvSpPr>
        <dsp:cNvPr id="0" name=""/>
        <dsp:cNvSpPr/>
      </dsp:nvSpPr>
      <dsp:spPr>
        <a:xfrm>
          <a:off x="2963226" y="99160"/>
          <a:ext cx="550338" cy="550338"/>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2A7D5B0-102F-4509-B788-3ED6429B395A}">
      <dsp:nvSpPr>
        <dsp:cNvPr id="0" name=""/>
        <dsp:cNvSpPr/>
      </dsp:nvSpPr>
      <dsp:spPr>
        <a:xfrm>
          <a:off x="154861" y="1322783"/>
          <a:ext cx="3561825" cy="247900"/>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4C32B3-4F22-4E64-90A3-75BB16CA62AD}">
      <dsp:nvSpPr>
        <dsp:cNvPr id="0" name=""/>
        <dsp:cNvSpPr/>
      </dsp:nvSpPr>
      <dsp:spPr>
        <a:xfrm>
          <a:off x="750563" y="1572831"/>
          <a:ext cx="1492605"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5C5E43-B6C4-41F0-82EF-252F20D33BE5}">
      <dsp:nvSpPr>
        <dsp:cNvPr id="0" name=""/>
        <dsp:cNvSpPr/>
      </dsp:nvSpPr>
      <dsp:spPr>
        <a:xfrm>
          <a:off x="750563" y="1052501"/>
          <a:ext cx="1278526"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399CDE-AB02-465C-A293-90AC8A343D9F}">
      <dsp:nvSpPr>
        <dsp:cNvPr id="0" name=""/>
        <dsp:cNvSpPr/>
      </dsp:nvSpPr>
      <dsp:spPr>
        <a:xfrm>
          <a:off x="750563" y="532170"/>
          <a:ext cx="1492605"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A87617-A5BC-424D-A4D1-57D09E1DD273}">
      <dsp:nvSpPr>
        <dsp:cNvPr id="0" name=""/>
        <dsp:cNvSpPr/>
      </dsp:nvSpPr>
      <dsp:spPr>
        <a:xfrm>
          <a:off x="0" y="225784"/>
          <a:ext cx="1486659" cy="148665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 xmlns:a1611="http://schemas.microsoft.com/office/drawing/2016/11/main" r:id="rId2"/>
              </a:ext>
            </a:extLst>
          </a:blip>
          <a:srcRect/>
          <a:stretch>
            <a:fillRect l="-39000" r="-3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8250DE-FAC1-4DF3-BDA6-A41A3A2618B9}">
      <dsp:nvSpPr>
        <dsp:cNvPr id="0" name=""/>
        <dsp:cNvSpPr/>
      </dsp:nvSpPr>
      <dsp:spPr>
        <a:xfrm>
          <a:off x="245717" y="1614404"/>
          <a:ext cx="951461" cy="490597"/>
        </a:xfrm>
        <a:prstGeom prst="rect">
          <a:avLst/>
        </a:prstGeom>
        <a:noFill/>
        <a:ln>
          <a:noFill/>
        </a:ln>
        <a:effectLst/>
        <a:sp3d/>
      </dsp:spPr>
      <dsp:style>
        <a:lnRef idx="0">
          <a:scrgbClr r="0" g="0" b="0"/>
        </a:lnRef>
        <a:fillRef idx="0">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lvl="0" algn="ctr" defTabSz="711200">
            <a:lnSpc>
              <a:spcPct val="90000"/>
            </a:lnSpc>
            <a:spcBef>
              <a:spcPct val="0"/>
            </a:spcBef>
            <a:spcAft>
              <a:spcPct val="35000"/>
            </a:spcAft>
          </a:pPr>
          <a:r>
            <a:rPr lang="en-GB" sz="1600" kern="1200" dirty="0" err="1">
              <a:solidFill>
                <a:schemeClr val="tx1"/>
              </a:solidFill>
            </a:rPr>
            <a:t>Voicekey</a:t>
          </a:r>
          <a:r>
            <a:rPr lang="en-GB" sz="1600" kern="1200" dirty="0">
              <a:solidFill>
                <a:schemeClr val="tx1"/>
              </a:solidFill>
            </a:rPr>
            <a:t> Integration </a:t>
          </a:r>
        </a:p>
      </dsp:txBody>
      <dsp:txXfrm>
        <a:off x="245717" y="1614404"/>
        <a:ext cx="951461" cy="490597"/>
      </dsp:txXfrm>
    </dsp:sp>
    <dsp:sp modelId="{3D7A8213-B53C-4FE2-93F0-AECFAC124868}">
      <dsp:nvSpPr>
        <dsp:cNvPr id="0" name=""/>
        <dsp:cNvSpPr/>
      </dsp:nvSpPr>
      <dsp:spPr>
        <a:xfrm>
          <a:off x="2020169" y="309171"/>
          <a:ext cx="445997" cy="445997"/>
        </a:xfrm>
        <a:prstGeom prst="ellipse">
          <a:avLst/>
        </a:prstGeom>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167680-6603-4194-892D-1476AB4658A4}">
      <dsp:nvSpPr>
        <dsp:cNvPr id="0" name=""/>
        <dsp:cNvSpPr/>
      </dsp:nvSpPr>
      <dsp:spPr>
        <a:xfrm>
          <a:off x="2466167" y="309171"/>
          <a:ext cx="499916" cy="445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0" rIns="53340" bIns="0" numCol="1" spcCol="1270" anchor="ctr" anchorCtr="0">
          <a:noAutofit/>
        </a:bodyPr>
        <a:lstStyle/>
        <a:p>
          <a:pPr lvl="0" algn="l" defTabSz="622300">
            <a:lnSpc>
              <a:spcPct val="90000"/>
            </a:lnSpc>
            <a:spcBef>
              <a:spcPct val="0"/>
            </a:spcBef>
            <a:spcAft>
              <a:spcPct val="35000"/>
            </a:spcAft>
          </a:pPr>
          <a:r>
            <a:rPr lang="en-GB" sz="1400" kern="1200" dirty="0"/>
            <a:t>Alexa</a:t>
          </a:r>
        </a:p>
      </dsp:txBody>
      <dsp:txXfrm>
        <a:off x="2466167" y="309171"/>
        <a:ext cx="499916" cy="445997"/>
      </dsp:txXfrm>
    </dsp:sp>
    <dsp:sp modelId="{1CE0BB70-1673-4AFB-B95B-A66B1EBD5CCE}">
      <dsp:nvSpPr>
        <dsp:cNvPr id="0" name=""/>
        <dsp:cNvSpPr/>
      </dsp:nvSpPr>
      <dsp:spPr>
        <a:xfrm>
          <a:off x="1806090" y="829502"/>
          <a:ext cx="445997" cy="445997"/>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rcRect/>
          <a:stretch>
            <a:fillRect l="-31000" r="-3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F947E9-FEC6-4538-BD68-BB6EA413EAC9}">
      <dsp:nvSpPr>
        <dsp:cNvPr id="0" name=""/>
        <dsp:cNvSpPr/>
      </dsp:nvSpPr>
      <dsp:spPr>
        <a:xfrm>
          <a:off x="2252088" y="829502"/>
          <a:ext cx="626022" cy="445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0" rIns="53340" bIns="0" numCol="1" spcCol="1270" anchor="ctr" anchorCtr="0">
          <a:noAutofit/>
        </a:bodyPr>
        <a:lstStyle/>
        <a:p>
          <a:pPr lvl="0" algn="l" defTabSz="622300">
            <a:lnSpc>
              <a:spcPct val="90000"/>
            </a:lnSpc>
            <a:spcBef>
              <a:spcPct val="0"/>
            </a:spcBef>
            <a:spcAft>
              <a:spcPct val="35000"/>
            </a:spcAft>
          </a:pPr>
          <a:r>
            <a:rPr lang="en-GB" sz="1400" kern="1200" dirty="0"/>
            <a:t>Google</a:t>
          </a:r>
        </a:p>
      </dsp:txBody>
      <dsp:txXfrm>
        <a:off x="2252088" y="829502"/>
        <a:ext cx="626022" cy="445997"/>
      </dsp:txXfrm>
    </dsp:sp>
    <dsp:sp modelId="{8FE2AD48-38AD-4CC3-BB87-0C1D63F2C236}">
      <dsp:nvSpPr>
        <dsp:cNvPr id="0" name=""/>
        <dsp:cNvSpPr/>
      </dsp:nvSpPr>
      <dsp:spPr>
        <a:xfrm>
          <a:off x="2020169" y="1349832"/>
          <a:ext cx="445997" cy="445997"/>
        </a:xfrm>
        <a:prstGeom prst="ellipse">
          <a:avLst/>
        </a:prstGeom>
        <a:blipFill>
          <a:blip xmlns:r="http://schemas.openxmlformats.org/officeDocument/2006/relationships" r:embed="rId7" cstate="print">
            <a:extLst>
              <a:ext uri="{28A0092B-C50C-407E-A947-70E740481C1C}">
                <a14:useLocalDpi xmlns:a14="http://schemas.microsoft.com/office/drawing/2010/main" val="0"/>
              </a:ext>
              <a:ext uri="{837473B0-CC2E-450A-ABE3-18F120FF3D39}">
                <a1611:picAttrSrcUrl xmlns="" xmlns:a1611="http://schemas.microsoft.com/office/drawing/2016/11/main" r:id="rId8"/>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2C0414-58B2-45B4-A9A0-14ED06C792B6}">
      <dsp:nvSpPr>
        <dsp:cNvPr id="0" name=""/>
        <dsp:cNvSpPr/>
      </dsp:nvSpPr>
      <dsp:spPr>
        <a:xfrm>
          <a:off x="2466167" y="1349832"/>
          <a:ext cx="398647" cy="445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0" rIns="53340" bIns="0" numCol="1" spcCol="1270" anchor="ctr" anchorCtr="0">
          <a:noAutofit/>
        </a:bodyPr>
        <a:lstStyle/>
        <a:p>
          <a:pPr lvl="0" algn="l" defTabSz="622300">
            <a:lnSpc>
              <a:spcPct val="90000"/>
            </a:lnSpc>
            <a:spcBef>
              <a:spcPct val="0"/>
            </a:spcBef>
            <a:spcAft>
              <a:spcPct val="35000"/>
            </a:spcAft>
          </a:pPr>
          <a:r>
            <a:rPr lang="en-GB" sz="1400" kern="1200" dirty="0"/>
            <a:t>IBM </a:t>
          </a:r>
        </a:p>
      </dsp:txBody>
      <dsp:txXfrm>
        <a:off x="2466167" y="1349832"/>
        <a:ext cx="398647" cy="445997"/>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a:defRPr sz="1200"/>
            </a:lvl1pPr>
          </a:lstStyle>
          <a:p>
            <a:fld id="{B0DCD0EF-F4DA-1249-8CB3-A518EC6CBA71}" type="datetime1">
              <a:rPr lang="en-US" smtClean="0"/>
              <a:t>9/26/18</a:t>
            </a:fld>
            <a:endParaRPr lang="en-US"/>
          </a:p>
        </p:txBody>
      </p:sp>
      <p:sp>
        <p:nvSpPr>
          <p:cNvPr id="4" name="Footer Placeholder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a:defRPr sz="1200"/>
            </a:lvl1pPr>
          </a:lstStyle>
          <a:p>
            <a:fld id="{98D3D751-8B08-A84A-BE9D-EDF51E2B1E99}" type="slidenum">
              <a:rPr lang="en-US" smtClean="0"/>
              <a:t>‹#›</a:t>
            </a:fld>
            <a:endParaRPr lang="en-US"/>
          </a:p>
        </p:txBody>
      </p:sp>
    </p:spTree>
    <p:extLst>
      <p:ext uri="{BB962C8B-B14F-4D97-AF65-F5344CB8AC3E}">
        <p14:creationId xmlns:p14="http://schemas.microsoft.com/office/powerpoint/2010/main" val="27938520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397643E9-3286-DB40-BE9A-5A43CCA66398}" type="datetime1">
              <a:rPr lang="en-US" smtClean="0"/>
              <a:t>9/26/18</a:t>
            </a:fld>
            <a:endParaRPr lang="en-US"/>
          </a:p>
        </p:txBody>
      </p:sp>
      <p:sp>
        <p:nvSpPr>
          <p:cNvPr id="4" name="Slide Image Placeholder 3"/>
          <p:cNvSpPr>
            <a:spLocks noGrp="1" noRot="1" noChangeAspect="1"/>
          </p:cNvSpPr>
          <p:nvPr>
            <p:ph type="sldImg" idx="2"/>
          </p:nvPr>
        </p:nvSpPr>
        <p:spPr>
          <a:xfrm>
            <a:off x="2257425" y="514350"/>
            <a:ext cx="462915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0D79CF84-9AC2-5647-9FA8-006B198B28CF}" type="slidenum">
              <a:rPr lang="en-US" smtClean="0"/>
              <a:t>‹#›</a:t>
            </a:fld>
            <a:endParaRPr lang="en-US"/>
          </a:p>
        </p:txBody>
      </p:sp>
    </p:spTree>
    <p:extLst>
      <p:ext uri="{BB962C8B-B14F-4D97-AF65-F5344CB8AC3E}">
        <p14:creationId xmlns:p14="http://schemas.microsoft.com/office/powerpoint/2010/main" val="4013683148"/>
      </p:ext>
    </p:extLst>
  </p:cSld>
  <p:clrMap bg1="lt1" tx1="dk1" bg2="lt2" tx2="dk2" accent1="accent1" accent2="accent2" accent3="accent3" accent4="accent4" accent5="accent5" accent6="accent6" hlink="hlink" folHlink="folHlink"/>
  <p:hf hdr="0" ftr="0" dt="0"/>
  <p:notesStyle>
    <a:lvl1pPr marL="0" algn="l" defTabSz="457177" rtl="0" eaLnBrk="1" latinLnBrk="0" hangingPunct="1">
      <a:defRPr sz="1200" kern="1200">
        <a:solidFill>
          <a:schemeClr val="tx1"/>
        </a:solidFill>
        <a:latin typeface="+mn-lt"/>
        <a:ea typeface="+mn-ea"/>
        <a:cs typeface="+mn-cs"/>
      </a:defRPr>
    </a:lvl1pPr>
    <a:lvl2pPr marL="457177" algn="l" defTabSz="457177" rtl="0" eaLnBrk="1" latinLnBrk="0" hangingPunct="1">
      <a:defRPr sz="1200" kern="1200">
        <a:solidFill>
          <a:schemeClr val="tx1"/>
        </a:solidFill>
        <a:latin typeface="+mn-lt"/>
        <a:ea typeface="+mn-ea"/>
        <a:cs typeface="+mn-cs"/>
      </a:defRPr>
    </a:lvl2pPr>
    <a:lvl3pPr marL="914354" algn="l" defTabSz="457177" rtl="0" eaLnBrk="1" latinLnBrk="0" hangingPunct="1">
      <a:defRPr sz="1200" kern="1200">
        <a:solidFill>
          <a:schemeClr val="tx1"/>
        </a:solidFill>
        <a:latin typeface="+mn-lt"/>
        <a:ea typeface="+mn-ea"/>
        <a:cs typeface="+mn-cs"/>
      </a:defRPr>
    </a:lvl3pPr>
    <a:lvl4pPr marL="1371532" algn="l" defTabSz="457177" rtl="0" eaLnBrk="1" latinLnBrk="0" hangingPunct="1">
      <a:defRPr sz="1200" kern="1200">
        <a:solidFill>
          <a:schemeClr val="tx1"/>
        </a:solidFill>
        <a:latin typeface="+mn-lt"/>
        <a:ea typeface="+mn-ea"/>
        <a:cs typeface="+mn-cs"/>
      </a:defRPr>
    </a:lvl4pPr>
    <a:lvl5pPr marL="1828709" algn="l" defTabSz="457177" rtl="0" eaLnBrk="1" latinLnBrk="0" hangingPunct="1">
      <a:defRPr sz="1200" kern="1200">
        <a:solidFill>
          <a:schemeClr val="tx1"/>
        </a:solidFill>
        <a:latin typeface="+mn-lt"/>
        <a:ea typeface="+mn-ea"/>
        <a:cs typeface="+mn-cs"/>
      </a:defRPr>
    </a:lvl5pPr>
    <a:lvl6pPr marL="2285886" algn="l" defTabSz="457177" rtl="0" eaLnBrk="1" latinLnBrk="0" hangingPunct="1">
      <a:defRPr sz="1200" kern="1200">
        <a:solidFill>
          <a:schemeClr val="tx1"/>
        </a:solidFill>
        <a:latin typeface="+mn-lt"/>
        <a:ea typeface="+mn-ea"/>
        <a:cs typeface="+mn-cs"/>
      </a:defRPr>
    </a:lvl6pPr>
    <a:lvl7pPr marL="2743063" algn="l" defTabSz="457177" rtl="0" eaLnBrk="1" latinLnBrk="0" hangingPunct="1">
      <a:defRPr sz="1200" kern="1200">
        <a:solidFill>
          <a:schemeClr val="tx1"/>
        </a:solidFill>
        <a:latin typeface="+mn-lt"/>
        <a:ea typeface="+mn-ea"/>
        <a:cs typeface="+mn-cs"/>
      </a:defRPr>
    </a:lvl7pPr>
    <a:lvl8pPr marL="3200240" algn="l" defTabSz="457177" rtl="0" eaLnBrk="1" latinLnBrk="0" hangingPunct="1">
      <a:defRPr sz="1200" kern="1200">
        <a:solidFill>
          <a:schemeClr val="tx1"/>
        </a:solidFill>
        <a:latin typeface="+mn-lt"/>
        <a:ea typeface="+mn-ea"/>
        <a:cs typeface="+mn-cs"/>
      </a:defRPr>
    </a:lvl8pPr>
    <a:lvl9pPr marL="3657417" algn="l" defTabSz="4571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7425" y="514350"/>
            <a:ext cx="4629150" cy="2571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D79CF84-9AC2-5647-9FA8-006B198B28CF}" type="slidenum">
              <a:rPr lang="en-US" smtClean="0"/>
              <a:t>1</a:t>
            </a:fld>
            <a:endParaRPr lang="en-US"/>
          </a:p>
        </p:txBody>
      </p:sp>
    </p:spTree>
    <p:extLst>
      <p:ext uri="{BB962C8B-B14F-4D97-AF65-F5344CB8AC3E}">
        <p14:creationId xmlns:p14="http://schemas.microsoft.com/office/powerpoint/2010/main" val="3922267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25830" y="2130431"/>
            <a:ext cx="104927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51660" y="3886200"/>
            <a:ext cx="8641080" cy="1752600"/>
          </a:xfrm>
        </p:spPr>
        <p:txBody>
          <a:bodyPr/>
          <a:lstStyle>
            <a:lvl1pPr marL="0" indent="0" algn="ctr">
              <a:buNone/>
              <a:defRPr>
                <a:solidFill>
                  <a:schemeClr val="tx1">
                    <a:tint val="75000"/>
                  </a:schemeClr>
                </a:solidFill>
              </a:defRPr>
            </a:lvl1pPr>
            <a:lvl2pPr marL="457177"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3" indent="0" algn="ctr">
              <a:buNone/>
              <a:defRPr>
                <a:solidFill>
                  <a:schemeClr val="tx1">
                    <a:tint val="75000"/>
                  </a:schemeClr>
                </a:solidFill>
              </a:defRPr>
            </a:lvl7pPr>
            <a:lvl8pPr marL="3200240" indent="0" algn="ctr">
              <a:buNone/>
              <a:defRPr>
                <a:solidFill>
                  <a:schemeClr val="tx1">
                    <a:tint val="75000"/>
                  </a:schemeClr>
                </a:solidFill>
              </a:defRPr>
            </a:lvl8pPr>
            <a:lvl9pPr marL="3657417"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0197BD-9DE7-EF41-AC05-C923467F4B05}" type="datetime1">
              <a:rPr lang="en-US" smtClean="0"/>
              <a:t>9/26/18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3608582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CA8315-7098-DA45-BF58-A577AC620283}" type="datetime1">
              <a:rPr lang="en-US" smtClean="0"/>
              <a:t>9/26/18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893007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530857" y="403230"/>
            <a:ext cx="3887629" cy="85820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63681" y="403230"/>
            <a:ext cx="11461433" cy="8582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11CA2B-E109-E14D-A023-769AACD0BF17}" type="datetime1">
              <a:rPr lang="en-US" smtClean="0"/>
              <a:t>9/26/18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2778938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69262F-02D9-1646-B6F9-8D60F111A36C}" type="datetime1">
              <a:rPr lang="en-US" smtClean="0"/>
              <a:t>9/26/18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940415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75123" y="4406905"/>
            <a:ext cx="1049274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75123" y="2906719"/>
            <a:ext cx="10492740" cy="1500187"/>
          </a:xfrm>
        </p:spPr>
        <p:txBody>
          <a:bodyPr anchor="b"/>
          <a:lstStyle>
            <a:lvl1pPr marL="0" indent="0">
              <a:buNone/>
              <a:defRPr sz="2000">
                <a:solidFill>
                  <a:schemeClr val="tx1">
                    <a:tint val="75000"/>
                  </a:schemeClr>
                </a:solidFill>
              </a:defRPr>
            </a:lvl1pPr>
            <a:lvl2pPr marL="457177"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3" indent="0">
              <a:buNone/>
              <a:defRPr sz="1400">
                <a:solidFill>
                  <a:schemeClr val="tx1">
                    <a:tint val="75000"/>
                  </a:schemeClr>
                </a:solidFill>
              </a:defRPr>
            </a:lvl7pPr>
            <a:lvl8pPr marL="3200240" indent="0">
              <a:buNone/>
              <a:defRPr sz="1400">
                <a:solidFill>
                  <a:schemeClr val="tx1">
                    <a:tint val="75000"/>
                  </a:schemeClr>
                </a:solidFill>
              </a:defRPr>
            </a:lvl8pPr>
            <a:lvl9pPr marL="3657417"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3809604-E416-D747-8404-6B788A6086CA}" type="datetime1">
              <a:rPr lang="en-US" smtClean="0"/>
              <a:t>9/26/18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3319254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63682" y="2346330"/>
            <a:ext cx="7674530" cy="663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743950" y="2346330"/>
            <a:ext cx="7674531" cy="663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EF6F143-448E-7C43-A7AB-E2A2B6E69776}" type="datetime1">
              <a:rPr lang="en-US" smtClean="0"/>
              <a:t>9/26/18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4066060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17220" y="274638"/>
            <a:ext cx="1110996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17220" y="1535113"/>
            <a:ext cx="5454254" cy="639762"/>
          </a:xfrm>
        </p:spPr>
        <p:txBody>
          <a:bodyPr anchor="b"/>
          <a:lstStyle>
            <a:lvl1pPr marL="0" indent="0">
              <a:buNone/>
              <a:defRPr sz="2400" b="1"/>
            </a:lvl1pPr>
            <a:lvl2pPr marL="457177"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17220" y="2174875"/>
            <a:ext cx="54542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270787" y="1535113"/>
            <a:ext cx="5456396" cy="639762"/>
          </a:xfrm>
        </p:spPr>
        <p:txBody>
          <a:bodyPr anchor="b"/>
          <a:lstStyle>
            <a:lvl1pPr marL="0" indent="0">
              <a:buNone/>
              <a:defRPr sz="2400" b="1"/>
            </a:lvl1pPr>
            <a:lvl2pPr marL="457177"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70787" y="2174875"/>
            <a:ext cx="545639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AB1951A-F8A7-164E-8753-0A1EA81291C5}" type="datetime1">
              <a:rPr lang="en-US" smtClean="0"/>
              <a:t>9/26/18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3102502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242BDF-F6FE-D94A-BCF7-25DE13F33D98}" type="datetime1">
              <a:rPr lang="en-US" smtClean="0"/>
              <a:t>9/26/18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2507599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989663-E03F-DF49-8186-6D42708BE7E3}" type="datetime1">
              <a:rPr lang="en-US" smtClean="0"/>
              <a:t>9/26/18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2508754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7223" y="273050"/>
            <a:ext cx="406122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826317" y="273056"/>
            <a:ext cx="6900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17223" y="1435103"/>
            <a:ext cx="4061223" cy="4691063"/>
          </a:xfrm>
        </p:spPr>
        <p:txBody>
          <a:bodyPr/>
          <a:lstStyle>
            <a:lvl1pPr marL="0" indent="0">
              <a:buNone/>
              <a:defRPr sz="1400"/>
            </a:lvl1pPr>
            <a:lvl2pPr marL="457177"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47F473-1A8B-E94F-B395-C1E3AFBBB686}" type="datetime1">
              <a:rPr lang="en-US" smtClean="0"/>
              <a:t>9/26/18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1475941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19589" y="4800600"/>
            <a:ext cx="740664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419589" y="612775"/>
            <a:ext cx="7406640" cy="4114800"/>
          </a:xfrm>
        </p:spPr>
        <p:txBody>
          <a:bodyPr/>
          <a:lstStyle>
            <a:lvl1pPr marL="0" indent="0">
              <a:buNone/>
              <a:defRPr sz="3200"/>
            </a:lvl1pPr>
            <a:lvl2pPr marL="457177"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endParaRPr lang="en-US"/>
          </a:p>
        </p:txBody>
      </p:sp>
      <p:sp>
        <p:nvSpPr>
          <p:cNvPr id="4" name="Text Placeholder 3"/>
          <p:cNvSpPr>
            <a:spLocks noGrp="1"/>
          </p:cNvSpPr>
          <p:nvPr>
            <p:ph type="body" sz="half" idx="2"/>
          </p:nvPr>
        </p:nvSpPr>
        <p:spPr>
          <a:xfrm>
            <a:off x="2419589" y="5367338"/>
            <a:ext cx="7406640" cy="804862"/>
          </a:xfrm>
        </p:spPr>
        <p:txBody>
          <a:bodyPr/>
          <a:lstStyle>
            <a:lvl1pPr marL="0" indent="0">
              <a:buNone/>
              <a:defRPr sz="1400"/>
            </a:lvl1pPr>
            <a:lvl2pPr marL="457177"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D89E2A-EC25-2441-B015-AF806B66D594}" type="datetime1">
              <a:rPr lang="en-US" smtClean="0"/>
              <a:t>9/26/18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258940835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7220" y="274638"/>
            <a:ext cx="11109960" cy="1143000"/>
          </a:xfrm>
          <a:prstGeom prst="rect">
            <a:avLst/>
          </a:prstGeom>
        </p:spPr>
        <p:txBody>
          <a:bodyPr vert="horz" lIns="91435" tIns="45718" rIns="91435" bIns="4571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17220" y="1600206"/>
            <a:ext cx="11109960" cy="4525963"/>
          </a:xfrm>
          <a:prstGeom prst="rect">
            <a:avLst/>
          </a:prstGeom>
        </p:spPr>
        <p:txBody>
          <a:bodyPr vert="horz" lIns="91435" tIns="45718" rIns="91435"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17220" y="6356356"/>
            <a:ext cx="2880360" cy="365125"/>
          </a:xfrm>
          <a:prstGeom prst="rect">
            <a:avLst/>
          </a:prstGeom>
        </p:spPr>
        <p:txBody>
          <a:bodyPr vert="horz" lIns="91435" tIns="45718" rIns="91435" bIns="45718" rtlCol="0" anchor="ctr"/>
          <a:lstStyle>
            <a:lvl1pPr algn="l">
              <a:defRPr sz="1200">
                <a:solidFill>
                  <a:schemeClr val="tx1">
                    <a:tint val="75000"/>
                  </a:schemeClr>
                </a:solidFill>
              </a:defRPr>
            </a:lvl1pPr>
          </a:lstStyle>
          <a:p>
            <a:fld id="{205531D6-376B-0148-89E2-3ED88BCFACAF}" type="datetime1">
              <a:rPr lang="en-US" smtClean="0"/>
              <a:t>9/26/18</a:t>
            </a:fld>
            <a:endParaRPr lang="en-US"/>
          </a:p>
        </p:txBody>
      </p:sp>
      <p:sp>
        <p:nvSpPr>
          <p:cNvPr id="5" name="Footer Placeholder 4"/>
          <p:cNvSpPr>
            <a:spLocks noGrp="1"/>
          </p:cNvSpPr>
          <p:nvPr>
            <p:ph type="ftr" sz="quarter" idx="3"/>
          </p:nvPr>
        </p:nvSpPr>
        <p:spPr>
          <a:xfrm>
            <a:off x="4217670" y="6356356"/>
            <a:ext cx="3909060" cy="365125"/>
          </a:xfrm>
          <a:prstGeom prst="rect">
            <a:avLst/>
          </a:prstGeom>
        </p:spPr>
        <p:txBody>
          <a:bodyPr vert="horz" lIns="91435" tIns="45718" rIns="91435" bIns="45718"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846820" y="6356356"/>
            <a:ext cx="2880360" cy="365125"/>
          </a:xfrm>
          <a:prstGeom prst="rect">
            <a:avLst/>
          </a:prstGeom>
        </p:spPr>
        <p:txBody>
          <a:bodyPr vert="horz" lIns="91435" tIns="45718" rIns="91435" bIns="45718" rtlCol="0" anchor="ctr"/>
          <a:lstStyle>
            <a:lvl1pPr algn="r">
              <a:defRPr sz="1200">
                <a:solidFill>
                  <a:schemeClr val="tx1">
                    <a:tint val="75000"/>
                  </a:schemeClr>
                </a:solidFill>
              </a:defRPr>
            </a:lvl1pPr>
          </a:lstStyle>
          <a:p>
            <a:fld id="{723B4096-4BBE-3445-8571-A017902AE8F2}" type="slidenum">
              <a:rPr lang="en-US" smtClean="0"/>
              <a:t>‹#›</a:t>
            </a:fld>
            <a:endParaRPr lang="en-US"/>
          </a:p>
        </p:txBody>
      </p:sp>
    </p:spTree>
    <p:extLst>
      <p:ext uri="{BB962C8B-B14F-4D97-AF65-F5344CB8AC3E}">
        <p14:creationId xmlns:p14="http://schemas.microsoft.com/office/powerpoint/2010/main" val="22970248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177" rtl="0" eaLnBrk="1" latinLnBrk="0" hangingPunct="1">
        <a:spcBef>
          <a:spcPct val="0"/>
        </a:spcBef>
        <a:buNone/>
        <a:defRPr sz="4400" kern="1200">
          <a:solidFill>
            <a:schemeClr val="tx1"/>
          </a:solidFill>
          <a:latin typeface="+mj-lt"/>
          <a:ea typeface="+mj-ea"/>
          <a:cs typeface="+mj-cs"/>
        </a:defRPr>
      </a:lvl1pPr>
    </p:titleStyle>
    <p:body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4" algn="l" defTabSz="457177" rtl="0" eaLnBrk="1" latinLnBrk="0" hangingPunct="1">
        <a:defRPr sz="1800" kern="1200">
          <a:solidFill>
            <a:schemeClr val="tx1"/>
          </a:solidFill>
          <a:latin typeface="+mn-lt"/>
          <a:ea typeface="+mn-ea"/>
          <a:cs typeface="+mn-cs"/>
        </a:defRPr>
      </a:lvl3pPr>
      <a:lvl4pPr marL="1371532" algn="l" defTabSz="457177" rtl="0" eaLnBrk="1" latinLnBrk="0" hangingPunct="1">
        <a:defRPr sz="1800" kern="1200">
          <a:solidFill>
            <a:schemeClr val="tx1"/>
          </a:solidFill>
          <a:latin typeface="+mn-lt"/>
          <a:ea typeface="+mn-ea"/>
          <a:cs typeface="+mn-cs"/>
        </a:defRPr>
      </a:lvl4pPr>
      <a:lvl5pPr marL="1828709" algn="l" defTabSz="457177" rtl="0" eaLnBrk="1" latinLnBrk="0" hangingPunct="1">
        <a:defRPr sz="1800" kern="1200">
          <a:solidFill>
            <a:schemeClr val="tx1"/>
          </a:solidFill>
          <a:latin typeface="+mn-lt"/>
          <a:ea typeface="+mn-ea"/>
          <a:cs typeface="+mn-cs"/>
        </a:defRPr>
      </a:lvl5pPr>
      <a:lvl6pPr marL="2285886" algn="l" defTabSz="457177" rtl="0" eaLnBrk="1" latinLnBrk="0" hangingPunct="1">
        <a:defRPr sz="1800" kern="1200">
          <a:solidFill>
            <a:schemeClr val="tx1"/>
          </a:solidFill>
          <a:latin typeface="+mn-lt"/>
          <a:ea typeface="+mn-ea"/>
          <a:cs typeface="+mn-cs"/>
        </a:defRPr>
      </a:lvl6pPr>
      <a:lvl7pPr marL="2743063" algn="l" defTabSz="457177" rtl="0" eaLnBrk="1" latinLnBrk="0" hangingPunct="1">
        <a:defRPr sz="1800" kern="1200">
          <a:solidFill>
            <a:schemeClr val="tx1"/>
          </a:solidFill>
          <a:latin typeface="+mn-lt"/>
          <a:ea typeface="+mn-ea"/>
          <a:cs typeface="+mn-cs"/>
        </a:defRPr>
      </a:lvl7pPr>
      <a:lvl8pPr marL="3200240" algn="l" defTabSz="457177" rtl="0" eaLnBrk="1" latinLnBrk="0" hangingPunct="1">
        <a:defRPr sz="1800" kern="1200">
          <a:solidFill>
            <a:schemeClr val="tx1"/>
          </a:solidFill>
          <a:latin typeface="+mn-lt"/>
          <a:ea typeface="+mn-ea"/>
          <a:cs typeface="+mn-cs"/>
        </a:defRPr>
      </a:lvl8pPr>
      <a:lvl9pPr marL="3657417"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11.jpeg"/><Relationship Id="rId9"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2.xml.rels><?xml version="1.0" encoding="UTF-8" standalone="yes"?>
<Relationships xmlns="http://schemas.openxmlformats.org/package/2006/relationships"><Relationship Id="rId11" Type="http://schemas.openxmlformats.org/officeDocument/2006/relationships/diagramQuickStyle" Target="../diagrams/quickStyle3.xml"/><Relationship Id="rId12" Type="http://schemas.openxmlformats.org/officeDocument/2006/relationships/diagramColors" Target="../diagrams/colors3.xml"/><Relationship Id="rId13" Type="http://schemas.microsoft.com/office/2007/relationships/diagramDrawing" Target="../diagrams/drawing3.xml"/><Relationship Id="rId14" Type="http://schemas.openxmlformats.org/officeDocument/2006/relationships/image" Target="../media/image18.png"/><Relationship Id="rId15" Type="http://schemas.openxmlformats.org/officeDocument/2006/relationships/image" Target="../media/image19.png"/><Relationship Id="rId16"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13.png"/><Relationship Id="rId4" Type="http://schemas.openxmlformats.org/officeDocument/2006/relationships/diagramData" Target="../diagrams/data2.xml"/><Relationship Id="rId5" Type="http://schemas.openxmlformats.org/officeDocument/2006/relationships/diagramLayout" Target="../diagrams/layout2.xml"/><Relationship Id="rId6" Type="http://schemas.openxmlformats.org/officeDocument/2006/relationships/diagramQuickStyle" Target="../diagrams/quickStyle2.xml"/><Relationship Id="rId7" Type="http://schemas.openxmlformats.org/officeDocument/2006/relationships/diagramColors" Target="../diagrams/colors2.xml"/><Relationship Id="rId8" Type="http://schemas.microsoft.com/office/2007/relationships/diagramDrawing" Target="../diagrams/drawing2.xml"/><Relationship Id="rId9" Type="http://schemas.openxmlformats.org/officeDocument/2006/relationships/diagramData" Target="../diagrams/data3.xml"/><Relationship Id="rId10" Type="http://schemas.openxmlformats.org/officeDocument/2006/relationships/diagramLayout" Target="../diagrams/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2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9" Type="http://schemas.openxmlformats.org/officeDocument/2006/relationships/image" Target="../media/image29.png"/><Relationship Id="rId10"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jpeg"/><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4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4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hyperlink" Target="https://patentscope.wipo.int/search/en/detail.jsf?docId=WO2010061194"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814026" y="965430"/>
            <a:ext cx="4738802" cy="1331008"/>
          </a:xfrm>
          <a:prstGeom prst="rect">
            <a:avLst/>
          </a:prstGeom>
        </p:spPr>
      </p:pic>
      <p:sp>
        <p:nvSpPr>
          <p:cNvPr id="6" name="Subtitle 2"/>
          <p:cNvSpPr txBox="1">
            <a:spLocks/>
          </p:cNvSpPr>
          <p:nvPr/>
        </p:nvSpPr>
        <p:spPr bwMode="auto">
          <a:xfrm>
            <a:off x="2079722" y="2619592"/>
            <a:ext cx="8188970" cy="2711893"/>
          </a:xfrm>
          <a:prstGeom prst="rect">
            <a:avLst/>
          </a:prstGeom>
          <a:noFill/>
          <a:ln w="9525">
            <a:noFill/>
            <a:prstDash val="solid"/>
            <a:miter lim="800000"/>
            <a:headEnd/>
            <a:tailEnd/>
          </a:ln>
          <a:effectLst/>
        </p:spPr>
        <p:txBody>
          <a:bodyPr vert="horz" wrap="square" lIns="0" tIns="0" rIns="0" bIns="0" numCol="1" anchor="ctr" anchorCtr="0" compatLnSpc="1">
            <a:prstTxWarp prst="textNoShape">
              <a:avLst/>
            </a:prstTxWarp>
          </a:bodyPr>
          <a:lstStyle>
            <a:lvl1pPr algn="l" rtl="0" fontAlgn="base">
              <a:spcBef>
                <a:spcPct val="0"/>
              </a:spcBef>
              <a:spcAft>
                <a:spcPct val="20000"/>
              </a:spcAft>
              <a:buClr>
                <a:srgbClr val="BA9342"/>
              </a:buClr>
              <a:buFont typeface="Wingdings" pitchFamily="2" charset="2"/>
              <a:defRPr sz="2400">
                <a:solidFill>
                  <a:schemeClr val="tx1"/>
                </a:solidFill>
                <a:latin typeface="Arial"/>
                <a:ea typeface="+mn-ea"/>
                <a:cs typeface="Arial"/>
              </a:defRPr>
            </a:lvl1pPr>
            <a:lvl2pPr marL="228600" indent="-227013" algn="l" rtl="0" fontAlgn="base">
              <a:spcBef>
                <a:spcPct val="0"/>
              </a:spcBef>
              <a:spcAft>
                <a:spcPct val="20000"/>
              </a:spcAft>
              <a:buClr>
                <a:schemeClr val="tx2"/>
              </a:buClr>
              <a:buFont typeface="Wingdings 2" pitchFamily="18" charset="2"/>
              <a:buChar char="¡"/>
              <a:defRPr sz="2400">
                <a:solidFill>
                  <a:schemeClr val="tx1"/>
                </a:solidFill>
                <a:latin typeface="Arial"/>
                <a:cs typeface="Arial"/>
              </a:defRPr>
            </a:lvl2pPr>
            <a:lvl3pPr marL="409575" indent="-179388" algn="l" rtl="0" fontAlgn="base">
              <a:spcBef>
                <a:spcPct val="0"/>
              </a:spcBef>
              <a:spcAft>
                <a:spcPct val="20000"/>
              </a:spcAft>
              <a:buClr>
                <a:schemeClr val="tx2"/>
              </a:buClr>
              <a:buFont typeface="Arial Narrow" pitchFamily="34" charset="0"/>
              <a:buChar char="–"/>
              <a:defRPr sz="2400">
                <a:solidFill>
                  <a:schemeClr val="tx1"/>
                </a:solidFill>
                <a:latin typeface="Arial"/>
                <a:cs typeface="Arial"/>
              </a:defRPr>
            </a:lvl3pPr>
            <a:lvl4pPr marL="633413" indent="-222250" algn="l" rtl="0" fontAlgn="base">
              <a:spcBef>
                <a:spcPct val="0"/>
              </a:spcBef>
              <a:spcAft>
                <a:spcPct val="20000"/>
              </a:spcAft>
              <a:buClr>
                <a:schemeClr val="tx2"/>
              </a:buClr>
              <a:buFont typeface="Arial" charset="0"/>
              <a:buChar char="•"/>
              <a:defRPr sz="2400">
                <a:solidFill>
                  <a:schemeClr val="tx1"/>
                </a:solidFill>
                <a:latin typeface="Arial"/>
                <a:cs typeface="Arial"/>
              </a:defRPr>
            </a:lvl4pPr>
            <a:lvl5pPr marL="814388" indent="-179388" algn="l" rtl="0" fontAlgn="base">
              <a:spcBef>
                <a:spcPct val="0"/>
              </a:spcBef>
              <a:spcAft>
                <a:spcPct val="20000"/>
              </a:spcAft>
              <a:buClr>
                <a:schemeClr val="tx2"/>
              </a:buClr>
              <a:buFont typeface="Arial Narrow" pitchFamily="34" charset="0"/>
              <a:buChar char="–"/>
              <a:defRPr sz="2400">
                <a:solidFill>
                  <a:schemeClr val="tx1"/>
                </a:solidFill>
                <a:latin typeface="Arial"/>
                <a:cs typeface="Arial"/>
              </a:defRPr>
            </a:lvl5pPr>
            <a:lvl6pPr marL="1271588" indent="-179388" algn="l" rtl="0" fontAlgn="base">
              <a:spcBef>
                <a:spcPct val="0"/>
              </a:spcBef>
              <a:spcAft>
                <a:spcPct val="20000"/>
              </a:spcAft>
              <a:buClr>
                <a:schemeClr val="tx2"/>
              </a:buClr>
              <a:buFont typeface="Arial Narrow" pitchFamily="34" charset="0"/>
              <a:buChar char="–"/>
              <a:defRPr sz="1200">
                <a:solidFill>
                  <a:schemeClr val="tx1"/>
                </a:solidFill>
                <a:latin typeface="+mn-lt"/>
                <a:cs typeface="+mn-cs"/>
              </a:defRPr>
            </a:lvl6pPr>
            <a:lvl7pPr marL="1728788" indent="-179388" algn="l" rtl="0" fontAlgn="base">
              <a:spcBef>
                <a:spcPct val="0"/>
              </a:spcBef>
              <a:spcAft>
                <a:spcPct val="20000"/>
              </a:spcAft>
              <a:buClr>
                <a:schemeClr val="tx2"/>
              </a:buClr>
              <a:buFont typeface="Arial Narrow" pitchFamily="34" charset="0"/>
              <a:buChar char="–"/>
              <a:defRPr sz="1200">
                <a:solidFill>
                  <a:schemeClr val="tx1"/>
                </a:solidFill>
                <a:latin typeface="+mn-lt"/>
                <a:cs typeface="+mn-cs"/>
              </a:defRPr>
            </a:lvl7pPr>
            <a:lvl8pPr marL="2185988" indent="-179388" algn="l" rtl="0" fontAlgn="base">
              <a:spcBef>
                <a:spcPct val="0"/>
              </a:spcBef>
              <a:spcAft>
                <a:spcPct val="20000"/>
              </a:spcAft>
              <a:buClr>
                <a:schemeClr val="tx2"/>
              </a:buClr>
              <a:buFont typeface="Arial Narrow" pitchFamily="34" charset="0"/>
              <a:buChar char="–"/>
              <a:defRPr sz="1200">
                <a:solidFill>
                  <a:schemeClr val="tx1"/>
                </a:solidFill>
                <a:latin typeface="+mn-lt"/>
                <a:cs typeface="+mn-cs"/>
              </a:defRPr>
            </a:lvl8pPr>
            <a:lvl9pPr marL="2643188" indent="-179388" algn="l" rtl="0" fontAlgn="base">
              <a:spcBef>
                <a:spcPct val="0"/>
              </a:spcBef>
              <a:spcAft>
                <a:spcPct val="20000"/>
              </a:spcAft>
              <a:buClr>
                <a:schemeClr val="tx2"/>
              </a:buClr>
              <a:buFont typeface="Arial Narrow" pitchFamily="34" charset="0"/>
              <a:buChar char="–"/>
              <a:defRPr sz="1200">
                <a:solidFill>
                  <a:schemeClr val="tx1"/>
                </a:solidFill>
                <a:latin typeface="+mn-lt"/>
                <a:cs typeface="+mn-cs"/>
              </a:defRPr>
            </a:lvl9pPr>
          </a:lstStyle>
          <a:p>
            <a:pPr algn="ctr">
              <a:lnSpc>
                <a:spcPct val="110000"/>
              </a:lnSpc>
            </a:pPr>
            <a:endParaRPr lang="en-US" sz="2200" dirty="0" smtClean="0">
              <a:solidFill>
                <a:schemeClr val="tx2">
                  <a:lumMod val="75000"/>
                </a:schemeClr>
              </a:solidFill>
              <a:cs typeface="Arial" charset="0"/>
            </a:endParaRPr>
          </a:p>
          <a:p>
            <a:pPr algn="ctr">
              <a:lnSpc>
                <a:spcPct val="110000"/>
              </a:lnSpc>
            </a:pPr>
            <a:r>
              <a:rPr lang="en-US" sz="2200" dirty="0" smtClean="0">
                <a:solidFill>
                  <a:schemeClr val="tx2">
                    <a:lumMod val="75000"/>
                  </a:schemeClr>
                </a:solidFill>
                <a:cs typeface="Arial" charset="0"/>
              </a:rPr>
              <a:t>Developing The </a:t>
            </a:r>
          </a:p>
          <a:p>
            <a:pPr algn="ctr">
              <a:lnSpc>
                <a:spcPct val="110000"/>
              </a:lnSpc>
            </a:pPr>
            <a:r>
              <a:rPr lang="en-US" sz="2200" dirty="0" smtClean="0">
                <a:solidFill>
                  <a:schemeClr val="tx2">
                    <a:lumMod val="75000"/>
                  </a:schemeClr>
                </a:solidFill>
                <a:cs typeface="Arial" charset="0"/>
              </a:rPr>
              <a:t>OneSource Platform for Secure Voice, </a:t>
            </a:r>
          </a:p>
          <a:p>
            <a:pPr algn="ctr">
              <a:lnSpc>
                <a:spcPct val="110000"/>
              </a:lnSpc>
            </a:pPr>
            <a:r>
              <a:rPr lang="en-US" sz="2200" dirty="0" smtClean="0">
                <a:solidFill>
                  <a:schemeClr val="tx2">
                    <a:lumMod val="75000"/>
                  </a:schemeClr>
                </a:solidFill>
                <a:cs typeface="Arial" charset="0"/>
              </a:rPr>
              <a:t>Identity &amp; Fraud Management –</a:t>
            </a:r>
          </a:p>
          <a:p>
            <a:pPr algn="ctr">
              <a:lnSpc>
                <a:spcPct val="110000"/>
              </a:lnSpc>
            </a:pPr>
            <a:r>
              <a:rPr lang="en-US" sz="2200" dirty="0" smtClean="0">
                <a:solidFill>
                  <a:schemeClr val="tx2">
                    <a:lumMod val="75000"/>
                  </a:schemeClr>
                </a:solidFill>
                <a:cs typeface="Arial" charset="0"/>
              </a:rPr>
              <a:t>and</a:t>
            </a:r>
            <a:r>
              <a:rPr lang="en-US" sz="2200" dirty="0" smtClean="0">
                <a:solidFill>
                  <a:schemeClr val="tx2">
                    <a:lumMod val="75000"/>
                  </a:schemeClr>
                </a:solidFill>
                <a:cs typeface="Arial" charset="0"/>
              </a:rPr>
              <a:t> AI Customer Experience Services.</a:t>
            </a:r>
            <a:endParaRPr lang="en-US" sz="2200" dirty="0" smtClean="0">
              <a:solidFill>
                <a:schemeClr val="tx2">
                  <a:lumMod val="75000"/>
                </a:schemeClr>
              </a:solidFill>
              <a:cs typeface="Arial" charset="0"/>
            </a:endParaRPr>
          </a:p>
          <a:p>
            <a:pPr algn="ctr">
              <a:lnSpc>
                <a:spcPct val="110000"/>
              </a:lnSpc>
            </a:pPr>
            <a:endParaRPr lang="en-GB" sz="2200" dirty="0" smtClean="0">
              <a:solidFill>
                <a:schemeClr val="tx2">
                  <a:lumMod val="75000"/>
                </a:schemeClr>
              </a:solidFill>
            </a:endParaRPr>
          </a:p>
          <a:p>
            <a:pPr algn="ctr">
              <a:lnSpc>
                <a:spcPct val="110000"/>
              </a:lnSpc>
            </a:pPr>
            <a:r>
              <a:rPr lang="en-GB" sz="2200" dirty="0" smtClean="0">
                <a:solidFill>
                  <a:schemeClr val="tx2">
                    <a:lumMod val="75000"/>
                  </a:schemeClr>
                </a:solidFill>
              </a:rPr>
              <a:t>Single Site Integrated Solutions for Enterprise Platforms.</a:t>
            </a:r>
            <a:endParaRPr lang="en-GB" sz="2200" dirty="0">
              <a:solidFill>
                <a:schemeClr val="tx2">
                  <a:lumMod val="75000"/>
                </a:schemeClr>
              </a:solidFill>
            </a:endParaRPr>
          </a:p>
        </p:txBody>
      </p:sp>
      <p:sp>
        <p:nvSpPr>
          <p:cNvPr id="7" name="TextBox 6"/>
          <p:cNvSpPr txBox="1"/>
          <p:nvPr/>
        </p:nvSpPr>
        <p:spPr>
          <a:xfrm>
            <a:off x="3814026" y="6006811"/>
            <a:ext cx="4931994" cy="728748"/>
          </a:xfrm>
          <a:prstGeom prst="rect">
            <a:avLst/>
          </a:prstGeom>
          <a:noFill/>
        </p:spPr>
        <p:txBody>
          <a:bodyPr wrap="square" lIns="112103" tIns="56050" rIns="112103" bIns="56050" rtlCol="0">
            <a:spAutoFit/>
          </a:bodyPr>
          <a:lstStyle/>
          <a:p>
            <a:pPr algn="ctr"/>
            <a:endParaRPr lang="en-GB" sz="1000" dirty="0">
              <a:latin typeface="Calibri Light" panose="020F0302020204030204" pitchFamily="34" charset="0"/>
            </a:endParaRPr>
          </a:p>
          <a:p>
            <a:pPr algn="ctr"/>
            <a:r>
              <a:rPr lang="en-GB" sz="1000" dirty="0">
                <a:latin typeface="Calibri Light" panose="020F0302020204030204" pitchFamily="34" charset="0"/>
              </a:rPr>
              <a:t>PROPRIETARY &amp; CONFIDENTIAL</a:t>
            </a:r>
          </a:p>
          <a:p>
            <a:pPr algn="ctr"/>
            <a:r>
              <a:rPr lang="en-GB" sz="1000" dirty="0">
                <a:latin typeface="Calibri Light" panose="020F0302020204030204" pitchFamily="34" charset="0"/>
              </a:rPr>
              <a:t>NOT FOR DISTRIBUTION</a:t>
            </a:r>
          </a:p>
          <a:p>
            <a:pPr algn="ctr"/>
            <a:endParaRPr lang="en-GB" sz="1000" dirty="0">
              <a:latin typeface="Calibri Light" panose="020F0302020204030204" pitchFamily="34" charset="0"/>
            </a:endParaRPr>
          </a:p>
        </p:txBody>
      </p:sp>
      <p:sp>
        <p:nvSpPr>
          <p:cNvPr id="8" name="Rectangle 7"/>
          <p:cNvSpPr/>
          <p:nvPr/>
        </p:nvSpPr>
        <p:spPr>
          <a:xfrm>
            <a:off x="10365130" y="6447960"/>
            <a:ext cx="1602358" cy="287601"/>
          </a:xfrm>
          <a:prstGeom prst="rect">
            <a:avLst/>
          </a:prstGeom>
        </p:spPr>
        <p:txBody>
          <a:bodyPr wrap="none" lIns="112103" tIns="56050" rIns="112103" bIns="56050">
            <a:spAutoFit/>
          </a:bodyPr>
          <a:lstStyle/>
          <a:p>
            <a:pPr algn="ctr"/>
            <a:r>
              <a:rPr lang="en-US" sz="1700" b="1" baseline="30000" dirty="0"/>
              <a:t>Patented in UK, EU, US</a:t>
            </a:r>
            <a:endParaRPr lang="en-US" sz="1700" dirty="0"/>
          </a:p>
        </p:txBody>
      </p:sp>
    </p:spTree>
    <p:extLst>
      <p:ext uri="{BB962C8B-B14F-4D97-AF65-F5344CB8AC3E}">
        <p14:creationId xmlns:p14="http://schemas.microsoft.com/office/powerpoint/2010/main" val="41355084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endParaRPr lang="en-US" dirty="0" smtClean="0">
              <a:effectLst/>
            </a:endParaRPr>
          </a:p>
          <a:p>
            <a:pPr algn="ctr"/>
            <a:r>
              <a:rPr lang="en-US" dirty="0" smtClean="0">
                <a:effectLst/>
              </a:rPr>
              <a:t>Secure Conversational Commerce</a:t>
            </a:r>
          </a:p>
          <a:p>
            <a:pPr algn="ctr"/>
            <a:endParaRPr lang="en-US" dirty="0" smtClean="0">
              <a:effectLst/>
            </a:endParaRPr>
          </a:p>
          <a:p>
            <a:pPr algn="ctr"/>
            <a:r>
              <a:rPr lang="en-US" dirty="0" smtClean="0">
                <a:effectLst/>
              </a:rPr>
              <a:t>Identity, Risk &amp; Privacy Management</a:t>
            </a:r>
          </a:p>
          <a:p>
            <a:pPr marL="0" indent="0" algn="ctr">
              <a:buNone/>
            </a:pPr>
            <a:endParaRPr lang="en-US" dirty="0" smtClean="0">
              <a:effectLst/>
            </a:endParaRPr>
          </a:p>
          <a:p>
            <a:pPr algn="ctr"/>
            <a:r>
              <a:rPr lang="en-US" dirty="0" smtClean="0"/>
              <a:t>Eliminating Pins, Passwords &amp; Security Questions</a:t>
            </a:r>
          </a:p>
          <a:p>
            <a:pPr algn="ctr"/>
            <a:endParaRPr lang="en-US" dirty="0"/>
          </a:p>
          <a:p>
            <a:pPr algn="ctr"/>
            <a:r>
              <a:rPr lang="en-US" dirty="0" smtClean="0"/>
              <a:t>Provides </a:t>
            </a:r>
            <a:r>
              <a:rPr lang="en-US" dirty="0" smtClean="0"/>
              <a:t>Multi-Channel Device </a:t>
            </a:r>
            <a:r>
              <a:rPr lang="en-US" dirty="0" smtClean="0"/>
              <a:t>Identity for</a:t>
            </a:r>
            <a:endParaRPr lang="en-US" dirty="0" smtClean="0"/>
          </a:p>
          <a:p>
            <a:pPr marL="0" indent="0" algn="ctr">
              <a:buNone/>
            </a:pPr>
            <a:r>
              <a:rPr lang="en-US" dirty="0" smtClean="0"/>
              <a:t>Mobile</a:t>
            </a:r>
            <a:r>
              <a:rPr lang="en-US" dirty="0" smtClean="0"/>
              <a:t>, Assistants, Bots, Tablets, Laptops, Desktops</a:t>
            </a:r>
            <a:endParaRPr lang="en-US" dirty="0" smtClean="0">
              <a:effectLst/>
            </a:endParaRPr>
          </a:p>
          <a:p>
            <a:pPr marL="0" indent="0" algn="ctr">
              <a:buNone/>
            </a:pPr>
            <a:endParaRPr lang="en-US" dirty="0"/>
          </a:p>
          <a:p>
            <a:pPr algn="ctr"/>
            <a:r>
              <a:rPr lang="en-US" dirty="0" smtClean="0">
                <a:effectLst>
                  <a:glow rad="254000">
                    <a:srgbClr val="FFFF00">
                      <a:alpha val="85000"/>
                    </a:srgbClr>
                  </a:glow>
                </a:effectLst>
              </a:rPr>
              <a:t>Integration of Voice, Facial, Print &amp; Identity,</a:t>
            </a:r>
          </a:p>
          <a:p>
            <a:pPr marL="0" indent="0" algn="ctr">
              <a:buNone/>
            </a:pPr>
            <a:r>
              <a:rPr lang="en-US" dirty="0" smtClean="0">
                <a:effectLst>
                  <a:glow rad="254000">
                    <a:srgbClr val="FFFF00">
                      <a:alpha val="85000"/>
                    </a:srgbClr>
                  </a:glow>
                </a:effectLst>
              </a:rPr>
              <a:t>  With Free Word </a:t>
            </a:r>
            <a:r>
              <a:rPr lang="en-US" dirty="0" smtClean="0">
                <a:effectLst>
                  <a:glow rad="254000">
                    <a:srgbClr val="FFFF00">
                      <a:alpha val="85000"/>
                    </a:srgbClr>
                  </a:glow>
                </a:effectLst>
              </a:rPr>
              <a:t>Voice Enrollment </a:t>
            </a:r>
            <a:r>
              <a:rPr lang="en-US" dirty="0" smtClean="0">
                <a:effectLst>
                  <a:glow rad="254000">
                    <a:srgbClr val="FFFF00">
                      <a:alpha val="85000"/>
                    </a:srgbClr>
                  </a:glow>
                </a:effectLst>
              </a:rPr>
              <a:t>and </a:t>
            </a:r>
            <a:r>
              <a:rPr lang="en-US" dirty="0" smtClean="0">
                <a:effectLst>
                  <a:glow rad="254000">
                    <a:srgbClr val="FFFF00">
                      <a:alpha val="85000"/>
                    </a:srgbClr>
                  </a:glow>
                </a:effectLst>
              </a:rPr>
              <a:t>Authentication</a:t>
            </a:r>
          </a:p>
          <a:p>
            <a:pPr marL="0" indent="0" algn="ctr">
              <a:buNone/>
            </a:pPr>
            <a:endParaRPr lang="en-US" dirty="0">
              <a:effectLst>
                <a:glow rad="254000">
                  <a:srgbClr val="FFFF00">
                    <a:alpha val="85000"/>
                  </a:srgbClr>
                </a:glow>
              </a:effectLst>
            </a:endParaRPr>
          </a:p>
          <a:p>
            <a:pPr algn="ctr"/>
            <a:r>
              <a:rPr lang="en-US" dirty="0" smtClean="0">
                <a:effectLst>
                  <a:glow rad="254000">
                    <a:srgbClr val="FFFF00">
                      <a:alpha val="85000"/>
                    </a:srgbClr>
                  </a:glow>
                </a:effectLst>
              </a:rPr>
              <a:t>OneSource Integration of Many Sector Services</a:t>
            </a:r>
            <a:endParaRPr lang="en-US" dirty="0" smtClean="0">
              <a:effectLst>
                <a:glow rad="254000">
                  <a:srgbClr val="FFFF00">
                    <a:alpha val="85000"/>
                  </a:srgbClr>
                </a:glow>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10</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pPr marL="0" indent="0"/>
            <a:r>
              <a:rPr lang="en-US" dirty="0" smtClean="0"/>
              <a:t/>
            </a:r>
            <a:br>
              <a:rPr lang="en-US" dirty="0" smtClean="0"/>
            </a:br>
            <a:r>
              <a:rPr lang="en-US" sz="3100" dirty="0" err="1" smtClean="0"/>
              <a:t>VoiceSecure</a:t>
            </a:r>
            <a:r>
              <a:rPr lang="en-US" sz="3100" dirty="0" smtClean="0"/>
              <a:t> </a:t>
            </a:r>
            <a:r>
              <a:rPr lang="en-US" sz="3100" dirty="0"/>
              <a:t>OneSource Provides Enterprise Solutions For -</a:t>
            </a:r>
          </a:p>
        </p:txBody>
      </p:sp>
    </p:spTree>
    <p:extLst>
      <p:ext uri="{BB962C8B-B14F-4D97-AF65-F5344CB8AC3E}">
        <p14:creationId xmlns:p14="http://schemas.microsoft.com/office/powerpoint/2010/main" val="36053138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1"/>
            <a:ext cx="11109960" cy="5170565"/>
          </a:xfrm>
        </p:spPr>
        <p:txBody>
          <a:bodyPr>
            <a:normAutofit fontScale="70000" lnSpcReduction="20000"/>
          </a:bodyPr>
          <a:lstStyle/>
          <a:p>
            <a:pPr marL="0" indent="0" algn="ctr">
              <a:buNone/>
            </a:pPr>
            <a:endParaRPr lang="en-US" dirty="0" smtClean="0">
              <a:effectLst/>
            </a:endParaRPr>
          </a:p>
          <a:p>
            <a:pPr marL="0" indent="0" algn="ctr">
              <a:buNone/>
            </a:pPr>
            <a:r>
              <a:rPr lang="en-US" dirty="0" smtClean="0">
                <a:effectLst/>
              </a:rPr>
              <a:t>- </a:t>
            </a:r>
            <a:r>
              <a:rPr lang="en-US" dirty="0" err="1" smtClean="0">
                <a:effectLst/>
              </a:rPr>
              <a:t>VoiceSecure</a:t>
            </a:r>
            <a:r>
              <a:rPr lang="en-US" dirty="0" smtClean="0">
                <a:effectLst/>
              </a:rPr>
              <a:t> | US is Developing Proprietary IP</a:t>
            </a:r>
          </a:p>
          <a:p>
            <a:pPr marL="0" indent="0" algn="ctr">
              <a:buNone/>
            </a:pPr>
            <a:r>
              <a:rPr lang="en-US" dirty="0" smtClean="0">
                <a:effectLst/>
              </a:rPr>
              <a:t>For OneSource, Uniquely Linking Voice, Facial,</a:t>
            </a:r>
          </a:p>
          <a:p>
            <a:pPr marL="0" indent="0" algn="ctr">
              <a:buNone/>
            </a:pPr>
            <a:r>
              <a:rPr lang="en-US" dirty="0" smtClean="0">
                <a:effectLst/>
              </a:rPr>
              <a:t>Fingerprint Identification – Linked With Extensive</a:t>
            </a:r>
          </a:p>
          <a:p>
            <a:pPr marL="0" indent="0" algn="ctr">
              <a:buNone/>
            </a:pPr>
            <a:r>
              <a:rPr lang="en-US" dirty="0" smtClean="0">
                <a:effectLst/>
              </a:rPr>
              <a:t>Array Of Identity Management &amp; Fraud Resources.</a:t>
            </a:r>
          </a:p>
          <a:p>
            <a:pPr marL="0" indent="0" algn="ctr">
              <a:buNone/>
            </a:pPr>
            <a:endParaRPr lang="en-US" dirty="0">
              <a:effectLst/>
            </a:endParaRPr>
          </a:p>
          <a:p>
            <a:pPr marL="0" indent="0" algn="ctr">
              <a:buNone/>
            </a:pPr>
            <a:r>
              <a:rPr lang="en-US" dirty="0" smtClean="0">
                <a:effectLst/>
              </a:rPr>
              <a:t>- U.S. Founders Team Has Extensive History</a:t>
            </a:r>
          </a:p>
          <a:p>
            <a:pPr marL="0" indent="0" algn="ctr">
              <a:buNone/>
            </a:pPr>
            <a:r>
              <a:rPr lang="en-US" dirty="0" smtClean="0">
                <a:effectLst/>
              </a:rPr>
              <a:t>&amp; Senior Contacts In Largest Scale Digital</a:t>
            </a:r>
          </a:p>
          <a:p>
            <a:pPr marL="0" indent="0" algn="ctr">
              <a:buNone/>
            </a:pPr>
            <a:r>
              <a:rPr lang="en-US" dirty="0" smtClean="0">
                <a:effectLst/>
              </a:rPr>
              <a:t>Technologies, Marketing Services &amp; National Markets.</a:t>
            </a:r>
          </a:p>
          <a:p>
            <a:pPr marL="0" indent="0" algn="ctr">
              <a:buNone/>
            </a:pPr>
            <a:endParaRPr lang="en-US" dirty="0">
              <a:effectLst/>
            </a:endParaRPr>
          </a:p>
          <a:p>
            <a:pPr marL="0" indent="0" algn="ctr">
              <a:buNone/>
            </a:pPr>
            <a:r>
              <a:rPr lang="en-US" dirty="0" smtClean="0">
                <a:effectLst/>
              </a:rPr>
              <a:t>- Positioned To Broad Launch Voice Based </a:t>
            </a:r>
            <a:r>
              <a:rPr lang="en-US" dirty="0" smtClean="0">
                <a:effectLst/>
              </a:rPr>
              <a:t>Identity</a:t>
            </a:r>
            <a:endParaRPr lang="en-US" dirty="0" smtClean="0">
              <a:effectLst/>
            </a:endParaRPr>
          </a:p>
          <a:p>
            <a:pPr marL="0" indent="0" algn="ctr">
              <a:buNone/>
            </a:pPr>
            <a:r>
              <a:rPr lang="en-US" dirty="0" smtClean="0">
                <a:effectLst/>
              </a:rPr>
              <a:t>Across Conversational Commerce, </a:t>
            </a:r>
            <a:endParaRPr lang="en-US" dirty="0" smtClean="0">
              <a:effectLst/>
            </a:endParaRPr>
          </a:p>
          <a:p>
            <a:pPr marL="0" indent="0" algn="ctr">
              <a:buNone/>
            </a:pPr>
            <a:r>
              <a:rPr lang="en-US" dirty="0" smtClean="0">
                <a:effectLst/>
              </a:rPr>
              <a:t>&amp; AI Driven </a:t>
            </a:r>
            <a:r>
              <a:rPr lang="en-US" dirty="0" smtClean="0">
                <a:effectLst/>
              </a:rPr>
              <a:t>Customer Experience Platform Services  – </a:t>
            </a:r>
          </a:p>
          <a:p>
            <a:pPr marL="0" indent="0" algn="ctr">
              <a:buNone/>
            </a:pPr>
            <a:r>
              <a:rPr lang="en-US" dirty="0" smtClean="0">
                <a:effectLst/>
              </a:rPr>
              <a:t>Partnered With Largest Industry </a:t>
            </a:r>
            <a:r>
              <a:rPr lang="en-US" dirty="0" smtClean="0"/>
              <a:t>Providers.</a:t>
            </a: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11</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pPr marL="0" indent="0"/>
            <a:r>
              <a:rPr lang="en-US" dirty="0" smtClean="0">
                <a:effectLst>
                  <a:glow rad="254000">
                    <a:srgbClr val="FFFF00">
                      <a:alpha val="85000"/>
                    </a:srgbClr>
                  </a:glow>
                </a:effectLst>
              </a:rPr>
              <a:t/>
            </a:r>
            <a:br>
              <a:rPr lang="en-US" dirty="0" smtClean="0">
                <a:effectLst>
                  <a:glow rad="254000">
                    <a:srgbClr val="FFFF00">
                      <a:alpha val="85000"/>
                    </a:srgbClr>
                  </a:glow>
                </a:effectLst>
              </a:rPr>
            </a:br>
            <a:r>
              <a:rPr lang="en-US" dirty="0" smtClean="0">
                <a:effectLst>
                  <a:glow rad="254000">
                    <a:srgbClr val="FFFF00">
                      <a:alpha val="85000"/>
                    </a:srgbClr>
                  </a:glow>
                </a:effectLst>
              </a:rPr>
              <a:t>Unique Alliance of EU / US Partners</a:t>
            </a:r>
          </a:p>
        </p:txBody>
      </p:sp>
    </p:spTree>
    <p:extLst>
      <p:ext uri="{BB962C8B-B14F-4D97-AF65-F5344CB8AC3E}">
        <p14:creationId xmlns:p14="http://schemas.microsoft.com/office/powerpoint/2010/main" val="628973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55000" lnSpcReduction="20000"/>
          </a:bodyPr>
          <a:lstStyle/>
          <a:p>
            <a:pPr marL="0" indent="0" algn="ctr">
              <a:buNone/>
            </a:pPr>
            <a:endParaRPr lang="en-US" sz="5100" dirty="0" smtClean="0">
              <a:effectLst/>
            </a:endParaRPr>
          </a:p>
          <a:p>
            <a:pPr marL="0" indent="0" algn="ctr">
              <a:buNone/>
            </a:pPr>
            <a:r>
              <a:rPr lang="en-US" sz="3800" dirty="0" smtClean="0">
                <a:effectLst/>
              </a:rPr>
              <a:t>A Defined </a:t>
            </a:r>
            <a:r>
              <a:rPr lang="en-US" sz="3800" dirty="0" smtClean="0">
                <a:effectLst/>
              </a:rPr>
              <a:t>Partner &amp; Enterprise Reseller </a:t>
            </a:r>
            <a:r>
              <a:rPr lang="en-US" sz="3800" dirty="0" smtClean="0">
                <a:effectLst/>
              </a:rPr>
              <a:t>Alliance</a:t>
            </a:r>
          </a:p>
          <a:p>
            <a:pPr marL="1257237" lvl="3" indent="0" algn="ctr">
              <a:buNone/>
            </a:pPr>
            <a:endParaRPr lang="en-US" sz="5100" dirty="0"/>
          </a:p>
          <a:p>
            <a:pPr marL="2000187" lvl="3" indent="-742950">
              <a:buFont typeface="Arial"/>
              <a:buChar char="•"/>
            </a:pPr>
            <a:r>
              <a:rPr lang="en-US" sz="3300" dirty="0" smtClean="0">
                <a:effectLst/>
              </a:rPr>
              <a:t>Both </a:t>
            </a:r>
            <a:r>
              <a:rPr lang="en-US" sz="3300" dirty="0" smtClean="0">
                <a:effectLst/>
              </a:rPr>
              <a:t>Companies Are </a:t>
            </a:r>
            <a:r>
              <a:rPr lang="en-US" sz="3300" dirty="0" err="1" smtClean="0">
                <a:effectLst/>
              </a:rPr>
              <a:t>Independantly</a:t>
            </a:r>
            <a:r>
              <a:rPr lang="en-US" sz="3300" dirty="0" smtClean="0">
                <a:effectLst/>
              </a:rPr>
              <a:t> </a:t>
            </a:r>
            <a:r>
              <a:rPr lang="en-US" sz="3300" dirty="0" smtClean="0">
                <a:effectLst/>
              </a:rPr>
              <a:t>Owned </a:t>
            </a:r>
            <a:r>
              <a:rPr lang="en-US" sz="3300" dirty="0" smtClean="0"/>
              <a:t>With </a:t>
            </a:r>
            <a:r>
              <a:rPr lang="en-US" sz="3300" dirty="0" smtClean="0">
                <a:effectLst/>
              </a:rPr>
              <a:t>Mutual </a:t>
            </a:r>
            <a:r>
              <a:rPr lang="en-US" sz="3300" dirty="0" smtClean="0">
                <a:effectLst/>
              </a:rPr>
              <a:t>Objectives </a:t>
            </a:r>
            <a:r>
              <a:rPr lang="en-US" sz="3300" dirty="0" smtClean="0">
                <a:effectLst/>
              </a:rPr>
              <a:t>For </a:t>
            </a:r>
          </a:p>
          <a:p>
            <a:pPr marL="1257237" lvl="3" indent="0">
              <a:buNone/>
            </a:pPr>
            <a:r>
              <a:rPr lang="en-US" sz="3300" dirty="0"/>
              <a:t>	</a:t>
            </a:r>
            <a:r>
              <a:rPr lang="en-US" sz="3300" dirty="0" smtClean="0"/>
              <a:t>	   	   </a:t>
            </a:r>
            <a:r>
              <a:rPr lang="en-US" sz="3300" dirty="0" smtClean="0">
                <a:effectLst/>
              </a:rPr>
              <a:t>US </a:t>
            </a:r>
            <a:r>
              <a:rPr lang="en-US" sz="3300" dirty="0" smtClean="0">
                <a:effectLst/>
              </a:rPr>
              <a:t>Entity to </a:t>
            </a:r>
            <a:r>
              <a:rPr lang="en-US" sz="3300" dirty="0" smtClean="0">
                <a:effectLst/>
              </a:rPr>
              <a:t>Market &amp; </a:t>
            </a:r>
            <a:r>
              <a:rPr lang="en-US" sz="3300" dirty="0" smtClean="0">
                <a:effectLst/>
              </a:rPr>
              <a:t>Include EU “</a:t>
            </a:r>
            <a:r>
              <a:rPr lang="en-US" sz="3300" dirty="0" err="1" smtClean="0">
                <a:effectLst/>
              </a:rPr>
              <a:t>VoiceKey</a:t>
            </a:r>
            <a:r>
              <a:rPr lang="en-US" sz="3300" dirty="0" smtClean="0">
                <a:effectLst/>
              </a:rPr>
              <a:t>” Software In Its </a:t>
            </a:r>
            <a:r>
              <a:rPr lang="en-US" sz="3300" dirty="0" smtClean="0">
                <a:effectLst/>
              </a:rPr>
              <a:t>Activities</a:t>
            </a:r>
          </a:p>
          <a:p>
            <a:pPr marL="2000187" lvl="3" indent="-742950"/>
            <a:endParaRPr lang="en-US" sz="3300" dirty="0" smtClean="0">
              <a:effectLst/>
            </a:endParaRPr>
          </a:p>
          <a:p>
            <a:pPr marL="2000187" lvl="3" indent="-742950">
              <a:buFont typeface="Arial"/>
              <a:buChar char="•"/>
            </a:pPr>
            <a:r>
              <a:rPr lang="en-US" sz="3300" dirty="0" smtClean="0">
                <a:effectLst/>
              </a:rPr>
              <a:t>The </a:t>
            </a:r>
            <a:r>
              <a:rPr lang="en-US" sz="3300" dirty="0" smtClean="0">
                <a:effectLst/>
              </a:rPr>
              <a:t>US </a:t>
            </a:r>
            <a:r>
              <a:rPr lang="en-US" sz="3300" dirty="0" smtClean="0">
                <a:effectLst/>
              </a:rPr>
              <a:t>Entity Owns </a:t>
            </a:r>
            <a:r>
              <a:rPr lang="en-US" sz="3300" dirty="0" smtClean="0">
                <a:effectLst/>
              </a:rPr>
              <a:t>The OneSource Platforms</a:t>
            </a:r>
            <a:r>
              <a:rPr lang="en-US" sz="3300" dirty="0" smtClean="0">
                <a:effectLst/>
              </a:rPr>
              <a:t>, And Features </a:t>
            </a:r>
            <a:r>
              <a:rPr lang="en-US" sz="3300" dirty="0" err="1" smtClean="0">
                <a:effectLst/>
              </a:rPr>
              <a:t>VoiceKey</a:t>
            </a:r>
            <a:r>
              <a:rPr lang="en-US" sz="2900" dirty="0" smtClean="0">
                <a:effectLst/>
              </a:rPr>
              <a:t> &amp; </a:t>
            </a:r>
          </a:p>
          <a:p>
            <a:pPr marL="1257237" lvl="3" indent="0">
              <a:buNone/>
            </a:pPr>
            <a:r>
              <a:rPr lang="en-US" sz="2900" dirty="0"/>
              <a:t>	</a:t>
            </a:r>
            <a:r>
              <a:rPr lang="en-US" sz="2900" dirty="0" smtClean="0"/>
              <a:t>	    	   </a:t>
            </a:r>
            <a:r>
              <a:rPr lang="en-US" sz="3300" dirty="0" smtClean="0">
                <a:effectLst/>
              </a:rPr>
              <a:t>Other </a:t>
            </a:r>
            <a:r>
              <a:rPr lang="en-US" sz="3300" dirty="0" smtClean="0">
                <a:effectLst/>
              </a:rPr>
              <a:t>Voice </a:t>
            </a:r>
            <a:r>
              <a:rPr lang="en-US" sz="3300" dirty="0" smtClean="0">
                <a:effectLst/>
              </a:rPr>
              <a:t>Services. A </a:t>
            </a:r>
            <a:r>
              <a:rPr lang="en-US" sz="3300" dirty="0" smtClean="0">
                <a:effectLst/>
              </a:rPr>
              <a:t>50/50% Revenue Split On Defined Use of </a:t>
            </a:r>
            <a:r>
              <a:rPr lang="en-US" sz="3300" dirty="0" err="1" smtClean="0">
                <a:effectLst/>
              </a:rPr>
              <a:t>VoiceKey</a:t>
            </a:r>
            <a:endParaRPr lang="en-US" sz="3300" dirty="0" smtClean="0">
              <a:effectLst/>
            </a:endParaRPr>
          </a:p>
          <a:p>
            <a:pPr marL="2000187" lvl="3" indent="-742950"/>
            <a:endParaRPr lang="en-US" sz="2900" dirty="0"/>
          </a:p>
          <a:p>
            <a:pPr marL="2000187" lvl="3" indent="-742950">
              <a:buFont typeface="Arial"/>
              <a:buChar char="•"/>
            </a:pPr>
            <a:r>
              <a:rPr lang="en-US" sz="3300" dirty="0" smtClean="0">
                <a:effectLst/>
              </a:rPr>
              <a:t>The </a:t>
            </a:r>
            <a:r>
              <a:rPr lang="en-US" sz="3300" dirty="0" smtClean="0">
                <a:effectLst/>
              </a:rPr>
              <a:t>US Entity Owns All Clients And Will </a:t>
            </a:r>
            <a:r>
              <a:rPr lang="en-US" sz="3300" dirty="0" smtClean="0">
                <a:effectLst/>
              </a:rPr>
              <a:t>Feature Other Complementary </a:t>
            </a:r>
          </a:p>
          <a:p>
            <a:pPr marL="1257237" lvl="3" indent="0">
              <a:buNone/>
            </a:pPr>
            <a:r>
              <a:rPr lang="en-US" sz="3300" dirty="0"/>
              <a:t>	</a:t>
            </a:r>
            <a:r>
              <a:rPr lang="en-US" sz="3300" dirty="0" smtClean="0"/>
              <a:t>	  	   </a:t>
            </a:r>
            <a:r>
              <a:rPr lang="en-US" sz="3300" dirty="0" smtClean="0">
                <a:effectLst/>
              </a:rPr>
              <a:t>Platform Services On </a:t>
            </a:r>
            <a:r>
              <a:rPr lang="en-US" sz="3300" dirty="0" smtClean="0">
                <a:effectLst/>
              </a:rPr>
              <a:t>OneSource, Without EU Revenue </a:t>
            </a:r>
            <a:r>
              <a:rPr lang="en-US" sz="3300" dirty="0" smtClean="0">
                <a:effectLst/>
              </a:rPr>
              <a:t>Sharing</a:t>
            </a:r>
          </a:p>
          <a:p>
            <a:pPr marL="2000187" lvl="3" indent="-742950"/>
            <a:endParaRPr lang="en-US" sz="3300" dirty="0" smtClean="0">
              <a:effectLst/>
            </a:endParaRPr>
          </a:p>
          <a:p>
            <a:pPr marL="2000187" lvl="3" indent="-742950">
              <a:buFont typeface="Arial"/>
              <a:buChar char="•"/>
            </a:pPr>
            <a:r>
              <a:rPr lang="en-US" sz="3300" dirty="0" smtClean="0">
                <a:effectLst/>
              </a:rPr>
              <a:t>The </a:t>
            </a:r>
            <a:r>
              <a:rPr lang="en-US" sz="3300" dirty="0" smtClean="0">
                <a:effectLst/>
              </a:rPr>
              <a:t>US Entity Owns Defined </a:t>
            </a:r>
            <a:r>
              <a:rPr lang="en-US" sz="3300" dirty="0" err="1" smtClean="0">
                <a:effectLst/>
              </a:rPr>
              <a:t>VoiceKey</a:t>
            </a:r>
            <a:r>
              <a:rPr lang="en-US" sz="3300" dirty="0" smtClean="0">
                <a:effectLst/>
              </a:rPr>
              <a:t> Market Sectors</a:t>
            </a:r>
            <a:r>
              <a:rPr lang="en-US" sz="3300" dirty="0" smtClean="0">
                <a:effectLst/>
              </a:rPr>
              <a:t>, End </a:t>
            </a:r>
            <a:r>
              <a:rPr lang="en-US" sz="3300" dirty="0" smtClean="0">
                <a:effectLst/>
              </a:rPr>
              <a:t>User, Reseller, </a:t>
            </a:r>
            <a:r>
              <a:rPr lang="en-US" sz="3300" dirty="0"/>
              <a:t> </a:t>
            </a:r>
            <a:endParaRPr lang="en-US" sz="3300" dirty="0" smtClean="0"/>
          </a:p>
          <a:p>
            <a:pPr marL="1257237" lvl="3" indent="0">
              <a:buNone/>
            </a:pPr>
            <a:r>
              <a:rPr lang="en-US" sz="3300" dirty="0">
                <a:effectLst/>
              </a:rPr>
              <a:t>	</a:t>
            </a:r>
            <a:r>
              <a:rPr lang="en-US" sz="3300" dirty="0" smtClean="0">
                <a:effectLst/>
              </a:rPr>
              <a:t>	  </a:t>
            </a:r>
            <a:r>
              <a:rPr lang="en-US" sz="3300" dirty="0"/>
              <a:t> </a:t>
            </a:r>
            <a:r>
              <a:rPr lang="en-US" sz="3300" dirty="0" smtClean="0">
                <a:effectLst/>
              </a:rPr>
              <a:t> 	   Sub</a:t>
            </a:r>
            <a:r>
              <a:rPr lang="en-US" sz="3300" dirty="0" smtClean="0">
                <a:effectLst/>
              </a:rPr>
              <a:t>-Reseller, Consulting Firms</a:t>
            </a:r>
            <a:r>
              <a:rPr lang="en-US" sz="3300" dirty="0" smtClean="0">
                <a:effectLst/>
              </a:rPr>
              <a:t>, Systems </a:t>
            </a:r>
            <a:r>
              <a:rPr lang="en-US" sz="3300" dirty="0" smtClean="0">
                <a:effectLst/>
              </a:rPr>
              <a:t>Integrators &amp; Exclusive </a:t>
            </a:r>
            <a:r>
              <a:rPr lang="en-US" sz="3300" dirty="0" smtClean="0">
                <a:effectLst/>
              </a:rPr>
              <a:t>Marketing Rights</a:t>
            </a:r>
            <a:endParaRPr lang="en-US" sz="3300" dirty="0">
              <a:effectLst/>
            </a:endParaRPr>
          </a:p>
          <a:p>
            <a:pPr marL="0" indent="0">
              <a:buNone/>
            </a:pPr>
            <a:endParaRPr lang="en-US" sz="3800" dirty="0">
              <a:effectLst/>
            </a:endParaRPr>
          </a:p>
          <a:p>
            <a:pPr marL="0" indent="0" algn="ctr">
              <a:buNone/>
            </a:pPr>
            <a:r>
              <a:rPr lang="en-US" sz="2600" dirty="0" smtClean="0">
                <a:effectLst/>
              </a:rPr>
              <a:t>* The EU and US Firms Are Discussing Shared </a:t>
            </a:r>
            <a:r>
              <a:rPr lang="en-US" sz="2600" dirty="0" smtClean="0">
                <a:effectLst/>
              </a:rPr>
              <a:t>Equity Roles &amp; </a:t>
            </a:r>
            <a:r>
              <a:rPr lang="en-US" sz="2600" dirty="0" smtClean="0">
                <a:effectLst/>
              </a:rPr>
              <a:t>Interests   </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12</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pPr marL="0" indent="0"/>
            <a:r>
              <a:rPr lang="en-US" dirty="0" smtClean="0"/>
              <a:t/>
            </a:r>
            <a:br>
              <a:rPr lang="en-US" dirty="0" smtClean="0"/>
            </a:br>
            <a:r>
              <a:rPr lang="en-US" sz="3600" dirty="0" err="1" smtClean="0"/>
              <a:t>VoiceSecure|US</a:t>
            </a:r>
            <a:r>
              <a:rPr lang="en-US" sz="3600" dirty="0" smtClean="0"/>
              <a:t>  &amp; </a:t>
            </a:r>
            <a:r>
              <a:rPr lang="en-US" sz="3600" dirty="0" err="1" smtClean="0"/>
              <a:t>VoiceSecure|EU</a:t>
            </a:r>
            <a:r>
              <a:rPr lang="en-US" sz="3600" dirty="0" smtClean="0"/>
              <a:t> </a:t>
            </a:r>
            <a:r>
              <a:rPr lang="en-US" sz="3600" dirty="0"/>
              <a:t>Contract</a:t>
            </a:r>
            <a:endParaRPr lang="en-US" sz="4000" dirty="0"/>
          </a:p>
        </p:txBody>
      </p:sp>
    </p:spTree>
    <p:extLst>
      <p:ext uri="{BB962C8B-B14F-4D97-AF65-F5344CB8AC3E}">
        <p14:creationId xmlns:p14="http://schemas.microsoft.com/office/powerpoint/2010/main" val="2307569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sz="1800" dirty="0"/>
          </a:p>
          <a:p>
            <a:pPr marL="0" indent="0" algn="ctr">
              <a:buNone/>
            </a:pPr>
            <a:r>
              <a:rPr lang="en-US" sz="2800" dirty="0" smtClean="0"/>
              <a:t>Launch </a:t>
            </a:r>
            <a:r>
              <a:rPr lang="en-US" sz="2800" dirty="0"/>
              <a:t>of </a:t>
            </a:r>
            <a:r>
              <a:rPr lang="en-US" sz="2800" dirty="0" err="1"/>
              <a:t>VoiceSecure</a:t>
            </a:r>
            <a:r>
              <a:rPr lang="en-US" sz="2800" dirty="0"/>
              <a:t> | US</a:t>
            </a:r>
            <a:br>
              <a:rPr lang="en-US" sz="2800" dirty="0"/>
            </a:br>
            <a:endParaRPr lang="en-US" sz="2800" dirty="0"/>
          </a:p>
          <a:p>
            <a:pPr marL="0" indent="0" algn="ctr">
              <a:buNone/>
            </a:pPr>
            <a:r>
              <a:rPr lang="en-US" sz="2000" dirty="0" smtClean="0"/>
              <a:t>Voice Development Group, LLC (VDG), is a Voice</a:t>
            </a:r>
          </a:p>
          <a:p>
            <a:pPr marL="0" indent="0" algn="ctr">
              <a:buNone/>
            </a:pPr>
            <a:r>
              <a:rPr lang="en-US" sz="2000" dirty="0"/>
              <a:t>a</a:t>
            </a:r>
            <a:r>
              <a:rPr lang="en-US" sz="2000" dirty="0" smtClean="0"/>
              <a:t>nd </a:t>
            </a:r>
            <a:r>
              <a:rPr lang="en-US" sz="2000" dirty="0"/>
              <a:t>D</a:t>
            </a:r>
            <a:r>
              <a:rPr lang="en-US" sz="2000" dirty="0" smtClean="0"/>
              <a:t>igital </a:t>
            </a:r>
            <a:r>
              <a:rPr lang="en-US" sz="2000" dirty="0"/>
              <a:t>T</a:t>
            </a:r>
            <a:r>
              <a:rPr lang="en-US" sz="2000" dirty="0" smtClean="0"/>
              <a:t>echnologies </a:t>
            </a:r>
            <a:r>
              <a:rPr lang="en-US" sz="2000" dirty="0"/>
              <a:t>I</a:t>
            </a:r>
            <a:r>
              <a:rPr lang="en-US" sz="2000" dirty="0" smtClean="0"/>
              <a:t>ncubator that has provided 2017/18</a:t>
            </a:r>
          </a:p>
          <a:p>
            <a:pPr marL="0" indent="0" algn="ctr">
              <a:buNone/>
            </a:pPr>
            <a:r>
              <a:rPr lang="en-US" sz="2000" dirty="0" smtClean="0"/>
              <a:t> Founder’s Research, Launch Management, Software Development </a:t>
            </a:r>
          </a:p>
          <a:p>
            <a:pPr marL="0" indent="0" algn="ctr">
              <a:buNone/>
            </a:pPr>
            <a:r>
              <a:rPr lang="en-US" sz="2000" dirty="0"/>
              <a:t>a</a:t>
            </a:r>
            <a:r>
              <a:rPr lang="en-US" sz="2000" dirty="0" smtClean="0"/>
              <a:t>nd I/P Foundation Services for the launch of the OneSource Platform.</a:t>
            </a:r>
          </a:p>
          <a:p>
            <a:pPr marL="0" indent="0" algn="ctr">
              <a:buNone/>
            </a:pPr>
            <a:r>
              <a:rPr lang="en-US" sz="2000" dirty="0" smtClean="0"/>
              <a:t>VDG has </a:t>
            </a:r>
            <a:r>
              <a:rPr lang="en-US" sz="2000" dirty="0"/>
              <a:t>a</a:t>
            </a:r>
            <a:r>
              <a:rPr lang="en-US" sz="2000" dirty="0" smtClean="0"/>
              <a:t>lso constructed North American Telecom Databases – </a:t>
            </a:r>
          </a:p>
          <a:p>
            <a:pPr marL="0" indent="0" algn="ctr">
              <a:buNone/>
            </a:pPr>
            <a:r>
              <a:rPr lang="en-US" sz="2000" dirty="0" smtClean="0"/>
              <a:t>Material</a:t>
            </a:r>
            <a:r>
              <a:rPr lang="en-US" sz="2000" dirty="0"/>
              <a:t> </a:t>
            </a:r>
            <a:r>
              <a:rPr lang="en-US" sz="2000" dirty="0" smtClean="0"/>
              <a:t>to the US Operations of The </a:t>
            </a:r>
            <a:r>
              <a:rPr lang="en-US" sz="2000" dirty="0" err="1" smtClean="0"/>
              <a:t>VoiceSecure</a:t>
            </a:r>
            <a:r>
              <a:rPr lang="en-US" sz="2000" dirty="0" smtClean="0"/>
              <a:t> | US entity.</a:t>
            </a:r>
          </a:p>
          <a:p>
            <a:pPr marL="0" indent="0" algn="ctr">
              <a:buNone/>
            </a:pPr>
            <a:r>
              <a:rPr lang="en-US" sz="2000" dirty="0" smtClean="0"/>
              <a:t>VDG is a founding shareholder of </a:t>
            </a:r>
            <a:r>
              <a:rPr lang="en-US" sz="2000" dirty="0" err="1" smtClean="0"/>
              <a:t>VoiceSecure</a:t>
            </a:r>
            <a:r>
              <a:rPr lang="en-US" sz="2000" dirty="0" smtClean="0"/>
              <a:t> | US.</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13</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Autofit/>
          </a:bodyPr>
          <a:lstStyle/>
          <a:p>
            <a:pPr marL="0" indent="0"/>
            <a:r>
              <a:rPr lang="en-US" sz="3200" dirty="0" smtClean="0"/>
              <a:t/>
            </a:r>
            <a:br>
              <a:rPr lang="en-US" sz="3200" dirty="0" smtClean="0"/>
            </a:br>
            <a:r>
              <a:rPr lang="en-US" sz="3200" dirty="0" smtClean="0"/>
              <a:t/>
            </a:r>
            <a:br>
              <a:rPr lang="en-US" sz="3200" dirty="0" smtClean="0"/>
            </a:br>
            <a:r>
              <a:rPr lang="en-US" sz="3200" dirty="0" smtClean="0"/>
              <a:t>The VDG </a:t>
            </a:r>
            <a:r>
              <a:rPr lang="en-US" sz="3200" dirty="0"/>
              <a:t>Technology </a:t>
            </a:r>
            <a:r>
              <a:rPr lang="en-US" sz="3200" dirty="0" smtClean="0"/>
              <a:t>Incubator</a:t>
            </a:r>
            <a:br>
              <a:rPr lang="en-US" sz="3200" dirty="0" smtClean="0"/>
            </a:br>
            <a:endParaRPr lang="en-US" sz="3200" dirty="0"/>
          </a:p>
        </p:txBody>
      </p:sp>
    </p:spTree>
    <p:extLst>
      <p:ext uri="{BB962C8B-B14F-4D97-AF65-F5344CB8AC3E}">
        <p14:creationId xmlns:p14="http://schemas.microsoft.com/office/powerpoint/2010/main" val="15727294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47500" lnSpcReduction="20000"/>
          </a:bodyPr>
          <a:lstStyle/>
          <a:p>
            <a:pPr marL="0" indent="0" algn="ctr">
              <a:buNone/>
            </a:pPr>
            <a:endParaRPr lang="en-US" dirty="0" smtClean="0">
              <a:effectLst/>
            </a:endParaRPr>
          </a:p>
          <a:p>
            <a:pPr marL="0" indent="0" algn="ctr">
              <a:buNone/>
            </a:pPr>
            <a:endParaRPr lang="en-US" dirty="0">
              <a:effectLst/>
            </a:endParaRPr>
          </a:p>
          <a:p>
            <a:pPr marL="0" indent="0" algn="ctr">
              <a:buNone/>
            </a:pPr>
            <a:r>
              <a:rPr lang="en-US" dirty="0"/>
              <a:t>Don Binns, Co-</a:t>
            </a:r>
            <a:r>
              <a:rPr lang="en-US" dirty="0" smtClean="0"/>
              <a:t>Founder</a:t>
            </a:r>
          </a:p>
          <a:p>
            <a:pPr marL="0" indent="0" algn="ctr">
              <a:buNone/>
            </a:pPr>
            <a:endParaRPr lang="en-US" dirty="0"/>
          </a:p>
          <a:p>
            <a:pPr marL="0" indent="0" algn="ctr">
              <a:buNone/>
            </a:pPr>
            <a:r>
              <a:rPr lang="en-US" dirty="0" smtClean="0">
                <a:effectLst/>
              </a:rPr>
              <a:t>Kim </a:t>
            </a:r>
            <a:r>
              <a:rPr lang="en-US" dirty="0" err="1" smtClean="0">
                <a:effectLst/>
              </a:rPr>
              <a:t>Addington</a:t>
            </a:r>
            <a:r>
              <a:rPr lang="en-US" dirty="0" smtClean="0">
                <a:effectLst/>
              </a:rPr>
              <a:t>, Co-</a:t>
            </a:r>
            <a:r>
              <a:rPr lang="en-US" dirty="0" smtClean="0">
                <a:effectLst/>
              </a:rPr>
              <a:t>Founder</a:t>
            </a:r>
          </a:p>
          <a:p>
            <a:pPr marL="0" indent="0" algn="ctr">
              <a:buNone/>
            </a:pPr>
            <a:endParaRPr lang="en-US" dirty="0" smtClean="0">
              <a:effectLst/>
            </a:endParaRPr>
          </a:p>
          <a:p>
            <a:pPr marL="0" indent="0" algn="ctr">
              <a:buNone/>
            </a:pPr>
            <a:r>
              <a:rPr lang="en-US" dirty="0" smtClean="0">
                <a:effectLst/>
              </a:rPr>
              <a:t>Gary Clayton</a:t>
            </a:r>
          </a:p>
          <a:p>
            <a:pPr marL="0" indent="0" algn="ctr">
              <a:buNone/>
            </a:pPr>
            <a:endParaRPr lang="en-US" dirty="0" smtClean="0">
              <a:effectLst/>
            </a:endParaRPr>
          </a:p>
          <a:p>
            <a:pPr marL="0" indent="0" algn="ctr">
              <a:buNone/>
            </a:pPr>
            <a:r>
              <a:rPr lang="en-US" dirty="0" smtClean="0">
                <a:effectLst/>
              </a:rPr>
              <a:t>Mike </a:t>
            </a:r>
            <a:r>
              <a:rPr lang="en-US" dirty="0" err="1" smtClean="0">
                <a:effectLst/>
              </a:rPr>
              <a:t>Towery</a:t>
            </a:r>
            <a:endParaRPr lang="en-US" dirty="0" smtClean="0">
              <a:effectLst/>
            </a:endParaRPr>
          </a:p>
          <a:p>
            <a:pPr marL="0" indent="0" algn="ctr">
              <a:buNone/>
            </a:pPr>
            <a:endParaRPr lang="en-US" dirty="0" smtClean="0">
              <a:effectLst/>
            </a:endParaRPr>
          </a:p>
          <a:p>
            <a:pPr marL="0" indent="0" algn="ctr">
              <a:buNone/>
            </a:pPr>
            <a:r>
              <a:rPr lang="en-US" dirty="0" smtClean="0">
                <a:effectLst/>
              </a:rPr>
              <a:t>Telecom </a:t>
            </a:r>
            <a:r>
              <a:rPr lang="en-US" dirty="0" smtClean="0">
                <a:effectLst/>
              </a:rPr>
              <a:t>Team</a:t>
            </a:r>
          </a:p>
          <a:p>
            <a:pPr marL="0" indent="0" algn="ctr">
              <a:buNone/>
            </a:pPr>
            <a:endParaRPr lang="en-US" dirty="0">
              <a:effectLst/>
            </a:endParaRPr>
          </a:p>
          <a:p>
            <a:pPr marL="0" indent="0" algn="ctr">
              <a:buNone/>
            </a:pPr>
            <a:r>
              <a:rPr lang="en-US" dirty="0" smtClean="0">
                <a:effectLst/>
              </a:rPr>
              <a:t>Use of Proceeds:</a:t>
            </a:r>
          </a:p>
          <a:p>
            <a:pPr marL="0" indent="0" algn="ctr">
              <a:buNone/>
            </a:pPr>
            <a:r>
              <a:rPr lang="en-US" dirty="0" smtClean="0">
                <a:effectLst/>
              </a:rPr>
              <a:t>President</a:t>
            </a:r>
          </a:p>
          <a:p>
            <a:pPr marL="0" indent="0" algn="ctr">
              <a:buNone/>
            </a:pPr>
            <a:r>
              <a:rPr lang="en-US" dirty="0" smtClean="0">
                <a:effectLst/>
              </a:rPr>
              <a:t>CFO / COO / </a:t>
            </a:r>
            <a:r>
              <a:rPr lang="en-US" dirty="0" err="1" smtClean="0">
                <a:effectLst/>
              </a:rPr>
              <a:t>Atty</a:t>
            </a:r>
            <a:r>
              <a:rPr lang="en-US" dirty="0" smtClean="0">
                <a:effectLst/>
              </a:rPr>
              <a:t> + Internal Counsel</a:t>
            </a:r>
          </a:p>
          <a:p>
            <a:pPr marL="0" indent="0" algn="ctr">
              <a:buNone/>
            </a:pPr>
            <a:r>
              <a:rPr lang="en-US" dirty="0" smtClean="0">
                <a:effectLst/>
              </a:rPr>
              <a:t>Sales Directors</a:t>
            </a:r>
          </a:p>
          <a:p>
            <a:pPr marL="0" indent="0" algn="ctr">
              <a:buNone/>
            </a:pPr>
            <a:r>
              <a:rPr lang="en-US" dirty="0" smtClean="0">
                <a:effectLst/>
              </a:rPr>
              <a:t>Technical Support Team</a:t>
            </a:r>
          </a:p>
          <a:p>
            <a:pPr marL="0" indent="0" algn="ctr">
              <a:buNone/>
            </a:pPr>
            <a:endParaRPr lang="en-US" dirty="0">
              <a:effectLst/>
            </a:endParaRPr>
          </a:p>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14</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U.S. Development / Launch Partners</a:t>
            </a:r>
            <a:endParaRPr lang="en-US" dirty="0"/>
          </a:p>
        </p:txBody>
      </p:sp>
    </p:spTree>
    <p:extLst>
      <p:ext uri="{BB962C8B-B14F-4D97-AF65-F5344CB8AC3E}">
        <p14:creationId xmlns:p14="http://schemas.microsoft.com/office/powerpoint/2010/main" val="12357428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984302" y="5296255"/>
            <a:ext cx="865292" cy="365125"/>
          </a:xfrm>
        </p:spPr>
        <p:txBody>
          <a:bodyPr/>
          <a:lstStyle/>
          <a:p>
            <a:pPr algn="ctr"/>
            <a:r>
              <a:rPr lang="en-US" dirty="0" smtClean="0"/>
              <a:t>- </a:t>
            </a:r>
            <a:fld id="{723B4096-4BBE-3445-8571-A017902AE8F2}" type="slidenum">
              <a:rPr lang="en-US" smtClean="0"/>
              <a:pPr algn="ctr"/>
              <a:t>15</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err="1" smtClean="0"/>
              <a:t>VoiceSecure</a:t>
            </a:r>
            <a:r>
              <a:rPr lang="en-US" dirty="0" smtClean="0"/>
              <a:t> | EU </a:t>
            </a:r>
            <a:br>
              <a:rPr lang="en-US" dirty="0" smtClean="0"/>
            </a:br>
            <a:r>
              <a:rPr lang="en-US" dirty="0" smtClean="0"/>
              <a:t>Management Team</a:t>
            </a:r>
            <a:endParaRPr lang="en-US" dirty="0"/>
          </a:p>
        </p:txBody>
      </p:sp>
      <p:sp>
        <p:nvSpPr>
          <p:cNvPr id="6" name="Google Shape;126;p21"/>
          <p:cNvSpPr txBox="1"/>
          <p:nvPr/>
        </p:nvSpPr>
        <p:spPr>
          <a:xfrm>
            <a:off x="910961" y="2247050"/>
            <a:ext cx="4500600" cy="433200"/>
          </a:xfrm>
          <a:prstGeom prst="rect">
            <a:avLst/>
          </a:prstGeom>
          <a:noFill/>
          <a:ln>
            <a:noFill/>
          </a:ln>
        </p:spPr>
        <p:txBody>
          <a:bodyPr spcFirstLastPara="1" wrap="square" lIns="0" tIns="0" rIns="0" bIns="0" anchor="t" anchorCtr="0">
            <a:noAutofit/>
          </a:bodyPr>
          <a:lstStyle/>
          <a:p>
            <a:pPr marL="0" lvl="0" indent="0" rtl="0">
              <a:spcBef>
                <a:spcPts val="0"/>
              </a:spcBef>
              <a:spcAft>
                <a:spcPts val="0"/>
              </a:spcAft>
              <a:buNone/>
            </a:pPr>
            <a:r>
              <a:rPr lang="en-GB" sz="1600" b="1" dirty="0" err="1">
                <a:solidFill>
                  <a:schemeClr val="bg1">
                    <a:lumMod val="50000"/>
                  </a:schemeClr>
                </a:solidFill>
                <a:latin typeface="Montserrat"/>
                <a:ea typeface="Montserrat"/>
                <a:cs typeface="Montserrat"/>
                <a:sym typeface="Montserrat"/>
              </a:rPr>
              <a:t>Surinder</a:t>
            </a:r>
            <a:r>
              <a:rPr lang="en-GB" sz="1600" b="1" dirty="0">
                <a:solidFill>
                  <a:schemeClr val="bg1">
                    <a:lumMod val="50000"/>
                  </a:schemeClr>
                </a:solidFill>
                <a:latin typeface="Montserrat"/>
                <a:ea typeface="Montserrat"/>
                <a:cs typeface="Montserrat"/>
                <a:sym typeface="Montserrat"/>
              </a:rPr>
              <a:t> Singh – Chairman &amp; CEO</a:t>
            </a:r>
            <a:endParaRPr sz="1600" b="1" dirty="0">
              <a:solidFill>
                <a:schemeClr val="bg1">
                  <a:lumMod val="50000"/>
                </a:schemeClr>
              </a:solidFill>
              <a:latin typeface="Montserrat"/>
              <a:ea typeface="Montserrat"/>
              <a:cs typeface="Montserrat"/>
              <a:sym typeface="Montserrat"/>
            </a:endParaRPr>
          </a:p>
        </p:txBody>
      </p:sp>
      <p:sp>
        <p:nvSpPr>
          <p:cNvPr id="7" name="Google Shape;127;p21"/>
          <p:cNvSpPr txBox="1"/>
          <p:nvPr/>
        </p:nvSpPr>
        <p:spPr>
          <a:xfrm>
            <a:off x="6446111" y="2251877"/>
            <a:ext cx="4173300" cy="433200"/>
          </a:xfrm>
          <a:prstGeom prst="rect">
            <a:avLst/>
          </a:prstGeom>
          <a:solidFill>
            <a:schemeClr val="lt1"/>
          </a:solidFill>
          <a:ln>
            <a:noFill/>
          </a:ln>
        </p:spPr>
        <p:txBody>
          <a:bodyPr spcFirstLastPara="1" wrap="square" lIns="0" tIns="0" rIns="0" bIns="0" anchor="t" anchorCtr="0">
            <a:noAutofit/>
          </a:bodyPr>
          <a:lstStyle/>
          <a:p>
            <a:pPr marL="0" marR="0" lvl="0" indent="0" algn="l" rtl="0">
              <a:spcBef>
                <a:spcPts val="0"/>
              </a:spcBef>
              <a:spcAft>
                <a:spcPts val="0"/>
              </a:spcAft>
              <a:buNone/>
            </a:pPr>
            <a:r>
              <a:rPr lang="en-GB" sz="1600" b="1" i="0" u="none" strike="noStrike" cap="none">
                <a:solidFill>
                  <a:schemeClr val="bg1">
                    <a:lumMod val="50000"/>
                  </a:schemeClr>
                </a:solidFill>
                <a:latin typeface="Montserrat"/>
                <a:ea typeface="Montserrat"/>
                <a:cs typeface="Montserrat"/>
                <a:sym typeface="Montserrat"/>
              </a:rPr>
              <a:t>CTO – Stephen McCrory </a:t>
            </a:r>
            <a:endParaRPr sz="1600" b="1" i="0" u="none" strike="noStrike" cap="none">
              <a:solidFill>
                <a:schemeClr val="bg1">
                  <a:lumMod val="50000"/>
                </a:schemeClr>
              </a:solidFill>
              <a:latin typeface="Montserrat"/>
              <a:ea typeface="Montserrat"/>
              <a:cs typeface="Montserrat"/>
              <a:sym typeface="Montserrat"/>
            </a:endParaRPr>
          </a:p>
        </p:txBody>
      </p:sp>
      <p:sp>
        <p:nvSpPr>
          <p:cNvPr id="8" name="Google Shape;128;p21"/>
          <p:cNvSpPr txBox="1"/>
          <p:nvPr/>
        </p:nvSpPr>
        <p:spPr>
          <a:xfrm>
            <a:off x="947560" y="2680326"/>
            <a:ext cx="4981276" cy="2981054"/>
          </a:xfrm>
          <a:prstGeom prst="rect">
            <a:avLst/>
          </a:prstGeom>
          <a:solidFill>
            <a:srgbClr val="FFFFFF"/>
          </a:solidFill>
          <a:ln w="38100" cap="flat" cmpd="sng">
            <a:noFill/>
            <a:prstDash val="solid"/>
            <a:round/>
            <a:headEnd type="none" w="sm" len="sm"/>
            <a:tailEnd type="none" w="sm" len="sm"/>
          </a:ln>
        </p:spPr>
        <p:txBody>
          <a:bodyPr spcFirstLastPara="1" wrap="square" lIns="91425" tIns="45700" rIns="91425" bIns="45700" anchor="t" anchorCtr="0">
            <a:noAutofit/>
          </a:bodyPr>
          <a:lstStyle/>
          <a:p>
            <a:pPr marL="0" lvl="0" indent="0">
              <a:spcBef>
                <a:spcPts val="0"/>
              </a:spcBef>
              <a:spcAft>
                <a:spcPts val="0"/>
              </a:spcAft>
              <a:buNone/>
            </a:pPr>
            <a:endParaRPr lang="en-GB" sz="1600" b="1" dirty="0" smtClean="0">
              <a:solidFill>
                <a:schemeClr val="bg1">
                  <a:lumMod val="50000"/>
                </a:schemeClr>
              </a:solidFill>
              <a:latin typeface="Montserrat"/>
              <a:ea typeface="Montserrat"/>
              <a:cs typeface="Montserrat"/>
              <a:sym typeface="Montserrat"/>
            </a:endParaRPr>
          </a:p>
          <a:p>
            <a:pPr marL="0" lvl="0" indent="0">
              <a:spcBef>
                <a:spcPts val="0"/>
              </a:spcBef>
              <a:spcAft>
                <a:spcPts val="0"/>
              </a:spcAft>
              <a:buNone/>
            </a:pPr>
            <a:r>
              <a:rPr lang="en-GB" sz="1600" b="1" dirty="0" smtClean="0">
                <a:solidFill>
                  <a:schemeClr val="bg1">
                    <a:lumMod val="50000"/>
                  </a:schemeClr>
                </a:solidFill>
                <a:latin typeface="Montserrat"/>
                <a:ea typeface="Montserrat"/>
                <a:cs typeface="Montserrat"/>
                <a:sym typeface="Montserrat"/>
              </a:rPr>
              <a:t>Banking </a:t>
            </a:r>
            <a:r>
              <a:rPr lang="en-GB" sz="1600" b="1" dirty="0">
                <a:solidFill>
                  <a:schemeClr val="bg1">
                    <a:lumMod val="50000"/>
                  </a:schemeClr>
                </a:solidFill>
                <a:latin typeface="Montserrat"/>
                <a:ea typeface="Montserrat"/>
                <a:cs typeface="Montserrat"/>
                <a:sym typeface="Montserrat"/>
              </a:rPr>
              <a:t>and Customer Experience Technologist</a:t>
            </a:r>
            <a:endParaRPr sz="1600" b="1" dirty="0">
              <a:solidFill>
                <a:schemeClr val="bg1">
                  <a:lumMod val="50000"/>
                </a:schemeClr>
              </a:solidFill>
              <a:latin typeface="Montserrat"/>
              <a:ea typeface="Montserrat"/>
              <a:cs typeface="Montserrat"/>
              <a:sym typeface="Montserrat"/>
            </a:endParaRPr>
          </a:p>
          <a:p>
            <a:pPr marL="0" lvl="0" indent="0" rtl="0">
              <a:spcBef>
                <a:spcPts val="0"/>
              </a:spcBef>
              <a:spcAft>
                <a:spcPts val="0"/>
              </a:spcAft>
              <a:buNone/>
            </a:pPr>
            <a:endParaRPr sz="1600" dirty="0">
              <a:solidFill>
                <a:schemeClr val="bg1">
                  <a:lumMod val="50000"/>
                </a:schemeClr>
              </a:solidFill>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sz="1600" dirty="0">
                <a:solidFill>
                  <a:schemeClr val="bg1">
                    <a:lumMod val="50000"/>
                  </a:schemeClr>
                </a:solidFill>
                <a:latin typeface="Montserrat"/>
                <a:ea typeface="Montserrat"/>
                <a:cs typeface="Montserrat"/>
                <a:sym typeface="Montserrat"/>
              </a:rPr>
              <a:t>Currently a banking technology expert</a:t>
            </a:r>
            <a:endParaRPr sz="1600" dirty="0">
              <a:solidFill>
                <a:schemeClr val="bg1">
                  <a:lumMod val="50000"/>
                </a:schemeClr>
              </a:solidFill>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sz="1600" dirty="0">
                <a:solidFill>
                  <a:schemeClr val="bg1">
                    <a:lumMod val="50000"/>
                  </a:schemeClr>
                </a:solidFill>
                <a:latin typeface="Montserrat"/>
                <a:ea typeface="Montserrat"/>
                <a:cs typeface="Montserrat"/>
                <a:sym typeface="Montserrat"/>
              </a:rPr>
              <a:t>Former MD of UK Listed company MR Group prior to acquisition by TNT</a:t>
            </a:r>
            <a:endParaRPr sz="1600" dirty="0">
              <a:solidFill>
                <a:schemeClr val="bg1">
                  <a:lumMod val="50000"/>
                </a:schemeClr>
              </a:solidFill>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sz="1600" dirty="0">
                <a:solidFill>
                  <a:schemeClr val="bg1">
                    <a:lumMod val="50000"/>
                  </a:schemeClr>
                </a:solidFill>
                <a:latin typeface="Montserrat"/>
                <a:ea typeface="Montserrat"/>
                <a:cs typeface="Montserrat"/>
                <a:sym typeface="Montserrat"/>
              </a:rPr>
              <a:t>Held Senior Positions at BancTec and </a:t>
            </a:r>
            <a:r>
              <a:rPr lang="en-GB" sz="1600" dirty="0" err="1">
                <a:solidFill>
                  <a:schemeClr val="bg1">
                    <a:lumMod val="50000"/>
                  </a:schemeClr>
                </a:solidFill>
                <a:latin typeface="Montserrat"/>
                <a:ea typeface="Montserrat"/>
                <a:cs typeface="Montserrat"/>
                <a:sym typeface="Montserrat"/>
              </a:rPr>
              <a:t>FileNet</a:t>
            </a:r>
            <a:r>
              <a:rPr lang="en-GB" sz="1600" dirty="0">
                <a:solidFill>
                  <a:schemeClr val="bg1">
                    <a:lumMod val="50000"/>
                  </a:schemeClr>
                </a:solidFill>
                <a:latin typeface="Montserrat"/>
                <a:ea typeface="Montserrat"/>
                <a:cs typeface="Montserrat"/>
                <a:sym typeface="Montserrat"/>
              </a:rPr>
              <a:t>. Created innovative solutions at both companies for substantial revenue growth</a:t>
            </a:r>
            <a:endParaRPr sz="1600" dirty="0">
              <a:solidFill>
                <a:schemeClr val="bg1">
                  <a:lumMod val="50000"/>
                </a:schemeClr>
              </a:solidFill>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sz="1600" dirty="0">
                <a:solidFill>
                  <a:schemeClr val="bg1">
                    <a:lumMod val="50000"/>
                  </a:schemeClr>
                </a:solidFill>
                <a:latin typeface="Montserrat"/>
                <a:ea typeface="Montserrat"/>
                <a:cs typeface="Montserrat"/>
                <a:sym typeface="Montserrat"/>
              </a:rPr>
              <a:t>Experienced Entrepreneur in setting up growing </a:t>
            </a:r>
            <a:r>
              <a:rPr lang="en-GB" sz="1600" dirty="0" err="1">
                <a:solidFill>
                  <a:schemeClr val="bg1">
                    <a:lumMod val="50000"/>
                  </a:schemeClr>
                </a:solidFill>
                <a:latin typeface="Montserrat"/>
                <a:ea typeface="Montserrat"/>
                <a:cs typeface="Montserrat"/>
                <a:sym typeface="Montserrat"/>
              </a:rPr>
              <a:t>Fintech</a:t>
            </a:r>
            <a:r>
              <a:rPr lang="en-GB" sz="1600" dirty="0">
                <a:solidFill>
                  <a:schemeClr val="bg1">
                    <a:lumMod val="50000"/>
                  </a:schemeClr>
                </a:solidFill>
                <a:latin typeface="Montserrat"/>
                <a:ea typeface="Montserrat"/>
                <a:cs typeface="Montserrat"/>
                <a:sym typeface="Montserrat"/>
              </a:rPr>
              <a:t> companies</a:t>
            </a:r>
            <a:endParaRPr sz="1600" dirty="0">
              <a:solidFill>
                <a:schemeClr val="bg1">
                  <a:lumMod val="50000"/>
                </a:schemeClr>
              </a:solidFill>
              <a:latin typeface="Montserrat"/>
              <a:ea typeface="Montserrat"/>
              <a:cs typeface="Montserrat"/>
              <a:sym typeface="Montserrat"/>
            </a:endParaRPr>
          </a:p>
        </p:txBody>
      </p:sp>
      <p:sp>
        <p:nvSpPr>
          <p:cNvPr id="9" name="Google Shape;129;p21"/>
          <p:cNvSpPr txBox="1"/>
          <p:nvPr/>
        </p:nvSpPr>
        <p:spPr>
          <a:xfrm>
            <a:off x="6446111" y="2685078"/>
            <a:ext cx="4847974" cy="2976302"/>
          </a:xfrm>
          <a:prstGeom prst="rect">
            <a:avLst/>
          </a:prstGeom>
          <a:solidFill>
            <a:srgbClr val="FFFFFF"/>
          </a:solidFill>
          <a:ln w="38100" cap="flat" cmpd="sng">
            <a:no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r>
              <a:rPr lang="en-GB" b="1" dirty="0">
                <a:solidFill>
                  <a:schemeClr val="bg1">
                    <a:lumMod val="50000"/>
                  </a:schemeClr>
                </a:solidFill>
                <a:latin typeface="Montserrat"/>
                <a:ea typeface="Montserrat"/>
                <a:cs typeface="Montserrat"/>
                <a:sym typeface="Montserrat"/>
              </a:rPr>
              <a:t> </a:t>
            </a:r>
            <a:endParaRPr b="1" dirty="0">
              <a:solidFill>
                <a:schemeClr val="bg1">
                  <a:lumMod val="50000"/>
                </a:schemeClr>
              </a:solidFill>
              <a:latin typeface="Montserrat"/>
              <a:ea typeface="Montserrat"/>
              <a:cs typeface="Montserrat"/>
              <a:sym typeface="Montserrat"/>
            </a:endParaRPr>
          </a:p>
          <a:p>
            <a:pPr marL="0" marR="0" lvl="0" indent="0" algn="l" rtl="0">
              <a:spcBef>
                <a:spcPts val="0"/>
              </a:spcBef>
              <a:spcAft>
                <a:spcPts val="0"/>
              </a:spcAft>
              <a:buNone/>
            </a:pPr>
            <a:r>
              <a:rPr lang="en-GB" b="1" dirty="0">
                <a:solidFill>
                  <a:schemeClr val="bg1">
                    <a:lumMod val="50000"/>
                  </a:schemeClr>
                </a:solidFill>
                <a:latin typeface="Montserrat"/>
                <a:ea typeface="Montserrat"/>
                <a:cs typeface="Montserrat"/>
                <a:sym typeface="Montserrat"/>
              </a:rPr>
              <a:t> </a:t>
            </a:r>
            <a:r>
              <a:rPr lang="en-GB" sz="1600" b="1" i="0" u="none" strike="noStrike" cap="none" dirty="0">
                <a:solidFill>
                  <a:schemeClr val="bg1">
                    <a:lumMod val="50000"/>
                  </a:schemeClr>
                </a:solidFill>
                <a:latin typeface="Montserrat"/>
                <a:ea typeface="Montserrat"/>
                <a:cs typeface="Montserrat"/>
                <a:sym typeface="Montserrat"/>
              </a:rPr>
              <a:t>Application and Technology Evangelist </a:t>
            </a:r>
            <a:endParaRPr sz="1600" b="1" i="0" u="none" strike="noStrike" cap="none" dirty="0">
              <a:solidFill>
                <a:schemeClr val="bg1">
                  <a:lumMod val="50000"/>
                </a:schemeClr>
              </a:solidFill>
              <a:latin typeface="Montserrat"/>
              <a:ea typeface="Montserrat"/>
              <a:cs typeface="Montserrat"/>
              <a:sym typeface="Montserrat"/>
            </a:endParaRPr>
          </a:p>
          <a:p>
            <a:pPr lvl="1"/>
            <a:endParaRPr dirty="0">
              <a:solidFill>
                <a:schemeClr val="bg1">
                  <a:lumMod val="50000"/>
                </a:schemeClr>
              </a:solidFill>
              <a:latin typeface="Montserrat"/>
              <a:ea typeface="Montserrat"/>
              <a:cs typeface="Montserrat"/>
              <a:sym typeface="Montserrat"/>
            </a:endParaRPr>
          </a:p>
          <a:p>
            <a:pPr marL="628627" lvl="1" indent="-171450">
              <a:buClr>
                <a:srgbClr val="6492FF"/>
              </a:buClr>
              <a:buSzPts val="1400"/>
              <a:buFont typeface="Montserrat"/>
              <a:buChar char="•"/>
            </a:pPr>
            <a:r>
              <a:rPr lang="en-GB" sz="1400" i="0" u="none" strike="noStrike" cap="none" dirty="0">
                <a:solidFill>
                  <a:schemeClr val="bg1">
                    <a:lumMod val="50000"/>
                  </a:schemeClr>
                </a:solidFill>
                <a:latin typeface="Montserrat"/>
                <a:ea typeface="Montserrat"/>
                <a:cs typeface="Montserrat"/>
                <a:sym typeface="Montserrat"/>
              </a:rPr>
              <a:t>Technology Strategist for Next Generation Contact Centre Applications </a:t>
            </a:r>
            <a:endParaRPr sz="1400" i="0" u="none" strike="noStrike" cap="none" dirty="0">
              <a:solidFill>
                <a:schemeClr val="bg1">
                  <a:lumMod val="50000"/>
                </a:schemeClr>
              </a:solidFill>
              <a:latin typeface="Montserrat"/>
              <a:ea typeface="Montserrat"/>
              <a:cs typeface="Montserrat"/>
              <a:sym typeface="Montserrat"/>
            </a:endParaRPr>
          </a:p>
          <a:p>
            <a:pPr marL="628627" lvl="1"/>
            <a:endParaRPr dirty="0">
              <a:solidFill>
                <a:schemeClr val="bg1">
                  <a:lumMod val="50000"/>
                </a:schemeClr>
              </a:solidFill>
              <a:latin typeface="Montserrat"/>
              <a:ea typeface="Montserrat"/>
              <a:cs typeface="Montserrat"/>
              <a:sym typeface="Montserrat"/>
            </a:endParaRPr>
          </a:p>
          <a:p>
            <a:pPr marL="628627" lvl="1" indent="-171450">
              <a:buClr>
                <a:srgbClr val="6492FF"/>
              </a:buClr>
              <a:buSzPts val="1400"/>
              <a:buFont typeface="Montserrat"/>
              <a:buChar char="•"/>
            </a:pPr>
            <a:r>
              <a:rPr lang="en-GB" sz="1400" i="0" u="none" strike="noStrike" cap="none" dirty="0">
                <a:solidFill>
                  <a:schemeClr val="bg1">
                    <a:lumMod val="50000"/>
                  </a:schemeClr>
                </a:solidFill>
                <a:latin typeface="Montserrat"/>
                <a:ea typeface="Montserrat"/>
                <a:cs typeface="Montserrat"/>
                <a:sym typeface="Montserrat"/>
              </a:rPr>
              <a:t>20 years Contact Centre expertise with leading vendor providers </a:t>
            </a:r>
            <a:endParaRPr sz="1400" i="0" u="none" strike="noStrike" cap="none" dirty="0">
              <a:solidFill>
                <a:schemeClr val="bg1">
                  <a:lumMod val="50000"/>
                </a:schemeClr>
              </a:solidFill>
              <a:latin typeface="Montserrat"/>
              <a:ea typeface="Montserrat"/>
              <a:cs typeface="Montserrat"/>
              <a:sym typeface="Montserrat"/>
            </a:endParaRPr>
          </a:p>
          <a:p>
            <a:pPr marL="628627" lvl="1"/>
            <a:endParaRPr dirty="0">
              <a:solidFill>
                <a:schemeClr val="bg1">
                  <a:lumMod val="50000"/>
                </a:schemeClr>
              </a:solidFill>
              <a:latin typeface="Montserrat"/>
              <a:ea typeface="Montserrat"/>
              <a:cs typeface="Montserrat"/>
              <a:sym typeface="Montserrat"/>
            </a:endParaRPr>
          </a:p>
          <a:p>
            <a:pPr marL="628627" lvl="1" indent="-171450">
              <a:buClr>
                <a:srgbClr val="6492FF"/>
              </a:buClr>
              <a:buSzPts val="1400"/>
              <a:buFont typeface="Montserrat"/>
              <a:buChar char="•"/>
            </a:pPr>
            <a:r>
              <a:rPr lang="en-GB" sz="1400" i="0" u="none" strike="noStrike" cap="none" dirty="0">
                <a:solidFill>
                  <a:schemeClr val="bg1">
                    <a:lumMod val="50000"/>
                  </a:schemeClr>
                </a:solidFill>
                <a:latin typeface="Montserrat"/>
                <a:ea typeface="Montserrat"/>
                <a:cs typeface="Montserrat"/>
                <a:sym typeface="Montserrat"/>
              </a:rPr>
              <a:t>Experienced in Voice of the customer services and Net </a:t>
            </a:r>
            <a:r>
              <a:rPr lang="en-GB" sz="1400" i="0" u="none" strike="noStrike" cap="none" dirty="0" smtClean="0">
                <a:solidFill>
                  <a:schemeClr val="bg1">
                    <a:lumMod val="50000"/>
                  </a:schemeClr>
                </a:solidFill>
                <a:latin typeface="Montserrat"/>
                <a:ea typeface="Montserrat"/>
                <a:cs typeface="Montserrat"/>
                <a:sym typeface="Montserrat"/>
              </a:rPr>
              <a:t>promoter </a:t>
            </a:r>
            <a:r>
              <a:rPr lang="en-GB" sz="1400" i="0" u="none" strike="noStrike" cap="none" dirty="0">
                <a:solidFill>
                  <a:schemeClr val="bg1">
                    <a:lumMod val="50000"/>
                  </a:schemeClr>
                </a:solidFill>
                <a:latin typeface="Montserrat"/>
                <a:ea typeface="Montserrat"/>
                <a:cs typeface="Montserrat"/>
                <a:sym typeface="Montserrat"/>
              </a:rPr>
              <a:t>score business improvements.</a:t>
            </a:r>
            <a:endParaRPr dirty="0">
              <a:solidFill>
                <a:schemeClr val="bg1">
                  <a:lumMod val="50000"/>
                </a:schemeClr>
              </a:solidFill>
              <a:latin typeface="Montserrat"/>
              <a:ea typeface="Montserrat"/>
              <a:cs typeface="Montserrat"/>
              <a:sym typeface="Montserrat"/>
            </a:endParaRPr>
          </a:p>
        </p:txBody>
      </p:sp>
    </p:spTree>
    <p:extLst>
      <p:ext uri="{BB962C8B-B14F-4D97-AF65-F5344CB8AC3E}">
        <p14:creationId xmlns:p14="http://schemas.microsoft.com/office/powerpoint/2010/main" val="5286603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a:effectLst/>
            </a:endParaRPr>
          </a:p>
          <a:p>
            <a:pPr marL="0" indent="0" algn="ctr">
              <a:buNone/>
            </a:pPr>
            <a:endParaRPr lang="en-US" dirty="0">
              <a:effectLst/>
            </a:endParaRPr>
          </a:p>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16</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err="1" smtClean="0"/>
              <a:t>VoiceSecure</a:t>
            </a:r>
            <a:r>
              <a:rPr lang="en-US" dirty="0" smtClean="0"/>
              <a:t> | EU </a:t>
            </a:r>
            <a:br>
              <a:rPr lang="en-US" dirty="0" smtClean="0"/>
            </a:br>
            <a:r>
              <a:rPr lang="en-US" dirty="0" smtClean="0"/>
              <a:t>Management Team</a:t>
            </a:r>
            <a:endParaRPr lang="en-US" dirty="0"/>
          </a:p>
        </p:txBody>
      </p:sp>
      <p:sp>
        <p:nvSpPr>
          <p:cNvPr id="6" name="Google Shape;139;p22"/>
          <p:cNvSpPr txBox="1"/>
          <p:nvPr/>
        </p:nvSpPr>
        <p:spPr>
          <a:xfrm>
            <a:off x="5978503" y="2952139"/>
            <a:ext cx="4358400" cy="29112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dirty="0">
                <a:solidFill>
                  <a:srgbClr val="7F7F7F"/>
                </a:solidFill>
                <a:latin typeface="Montserrat"/>
                <a:ea typeface="Montserrat"/>
                <a:cs typeface="Montserrat"/>
                <a:sym typeface="Montserrat"/>
              </a:rPr>
              <a:t>Global expert in Voice Biometrics and Neural </a:t>
            </a:r>
            <a:r>
              <a:rPr lang="en-GB" dirty="0" smtClean="0">
                <a:solidFill>
                  <a:srgbClr val="7F7F7F"/>
                </a:solidFill>
                <a:latin typeface="Montserrat"/>
                <a:ea typeface="Montserrat"/>
                <a:cs typeface="Montserrat"/>
                <a:sym typeface="Montserrat"/>
              </a:rPr>
              <a:t>Networks</a:t>
            </a:r>
          </a:p>
          <a:p>
            <a:pPr marL="0" marR="0" lvl="0" indent="0" algn="l" rtl="0">
              <a:spcBef>
                <a:spcPts val="0"/>
              </a:spcBef>
              <a:spcAft>
                <a:spcPts val="0"/>
              </a:spcAft>
              <a:buNone/>
            </a:pPr>
            <a:endParaRPr sz="2400" dirty="0">
              <a:solidFill>
                <a:srgbClr val="7F7F7F"/>
              </a:solidFill>
              <a:latin typeface="Montserrat"/>
              <a:ea typeface="Montserrat"/>
              <a:cs typeface="Montserrat"/>
              <a:sym typeface="Montserrat"/>
            </a:endParaRPr>
          </a:p>
          <a:p>
            <a:pPr marL="171450" marR="0" lvl="0" indent="-171450" algn="l" rtl="0">
              <a:spcBef>
                <a:spcPts val="0"/>
              </a:spcBef>
              <a:spcAft>
                <a:spcPts val="0"/>
              </a:spcAft>
              <a:buClr>
                <a:srgbClr val="6492FF"/>
              </a:buClr>
              <a:buSzPts val="1400"/>
              <a:buFont typeface="Montserrat"/>
              <a:buChar char="•"/>
            </a:pPr>
            <a:r>
              <a:rPr lang="en-GB" dirty="0">
                <a:solidFill>
                  <a:srgbClr val="7F7F7F"/>
                </a:solidFill>
                <a:latin typeface="Montserrat"/>
                <a:ea typeface="Montserrat"/>
                <a:cs typeface="Montserrat"/>
                <a:sym typeface="Montserrat"/>
              </a:rPr>
              <a:t>Inventor on the </a:t>
            </a:r>
            <a:r>
              <a:rPr lang="en-GB" dirty="0" err="1">
                <a:solidFill>
                  <a:srgbClr val="7F7F7F"/>
                </a:solidFill>
                <a:latin typeface="Montserrat"/>
                <a:ea typeface="Montserrat"/>
                <a:cs typeface="Montserrat"/>
                <a:sym typeface="Montserrat"/>
              </a:rPr>
              <a:t>Voicekey</a:t>
            </a:r>
            <a:r>
              <a:rPr lang="en-GB" dirty="0">
                <a:solidFill>
                  <a:srgbClr val="7F7F7F"/>
                </a:solidFill>
                <a:latin typeface="Montserrat"/>
                <a:ea typeface="Montserrat"/>
                <a:cs typeface="Montserrat"/>
                <a:sym typeface="Montserrat"/>
              </a:rPr>
              <a:t> patent</a:t>
            </a:r>
            <a:endParaRPr sz="2400" dirty="0">
              <a:solidFill>
                <a:srgbClr val="7F7F7F"/>
              </a:solidFill>
              <a:latin typeface="Montserrat"/>
              <a:ea typeface="Montserrat"/>
              <a:cs typeface="Montserrat"/>
              <a:sym typeface="Montserrat"/>
            </a:endParaRPr>
          </a:p>
          <a:p>
            <a:pPr marL="171450" marR="0" lvl="0" indent="-171450" algn="l" rtl="0">
              <a:spcBef>
                <a:spcPts val="0"/>
              </a:spcBef>
              <a:spcAft>
                <a:spcPts val="0"/>
              </a:spcAft>
              <a:buClr>
                <a:srgbClr val="6492FF"/>
              </a:buClr>
              <a:buSzPts val="1400"/>
              <a:buFont typeface="Montserrat"/>
              <a:buChar char="•"/>
            </a:pPr>
            <a:r>
              <a:rPr lang="en-GB" dirty="0">
                <a:solidFill>
                  <a:srgbClr val="7F7F7F"/>
                </a:solidFill>
                <a:latin typeface="Montserrat"/>
                <a:ea typeface="Montserrat"/>
                <a:cs typeface="Montserrat"/>
                <a:sym typeface="Montserrat"/>
              </a:rPr>
              <a:t>International reputation for research excellence in speech-enabled systems and voice biometrics</a:t>
            </a:r>
            <a:endParaRPr sz="2400" dirty="0">
              <a:solidFill>
                <a:srgbClr val="7F7F7F"/>
              </a:solidFill>
              <a:latin typeface="Montserrat"/>
              <a:ea typeface="Montserrat"/>
              <a:cs typeface="Montserrat"/>
              <a:sym typeface="Montserrat"/>
            </a:endParaRPr>
          </a:p>
          <a:p>
            <a:pPr marL="171450" marR="0" lvl="0" indent="-171450" algn="l" rtl="0">
              <a:spcBef>
                <a:spcPts val="0"/>
              </a:spcBef>
              <a:spcAft>
                <a:spcPts val="0"/>
              </a:spcAft>
              <a:buClr>
                <a:srgbClr val="6492FF"/>
              </a:buClr>
              <a:buSzPts val="1400"/>
              <a:buFont typeface="Montserrat"/>
              <a:buChar char="•"/>
            </a:pPr>
            <a:r>
              <a:rPr lang="en-GB" dirty="0">
                <a:solidFill>
                  <a:srgbClr val="7F7F7F"/>
                </a:solidFill>
                <a:latin typeface="Montserrat"/>
                <a:ea typeface="Montserrat"/>
                <a:cs typeface="Montserrat"/>
                <a:sym typeface="Montserrat"/>
              </a:rPr>
              <a:t>Former Director of CITE at Nottingham </a:t>
            </a:r>
            <a:r>
              <a:rPr lang="en-GB" dirty="0" smtClean="0">
                <a:solidFill>
                  <a:srgbClr val="7F7F7F"/>
                </a:solidFill>
                <a:latin typeface="Montserrat"/>
                <a:ea typeface="Montserrat"/>
                <a:cs typeface="Montserrat"/>
                <a:sym typeface="Montserrat"/>
              </a:rPr>
              <a:t>Trent </a:t>
            </a:r>
            <a:r>
              <a:rPr lang="en-GB" dirty="0">
                <a:solidFill>
                  <a:srgbClr val="7F7F7F"/>
                </a:solidFill>
                <a:latin typeface="Montserrat"/>
                <a:ea typeface="Montserrat"/>
                <a:cs typeface="Montserrat"/>
                <a:sym typeface="Montserrat"/>
              </a:rPr>
              <a:t>University working with over 300 SMEs on commercialising technology</a:t>
            </a:r>
            <a:endParaRPr sz="2400" dirty="0">
              <a:solidFill>
                <a:srgbClr val="7F7F7F"/>
              </a:solidFill>
              <a:latin typeface="Montserrat"/>
              <a:ea typeface="Montserrat"/>
              <a:cs typeface="Montserrat"/>
              <a:sym typeface="Montserrat"/>
            </a:endParaRPr>
          </a:p>
        </p:txBody>
      </p:sp>
      <p:sp>
        <p:nvSpPr>
          <p:cNvPr id="7" name="Google Shape;140;p22"/>
          <p:cNvSpPr txBox="1"/>
          <p:nvPr/>
        </p:nvSpPr>
        <p:spPr>
          <a:xfrm>
            <a:off x="1143853" y="2305511"/>
            <a:ext cx="4500600" cy="462600"/>
          </a:xfrm>
          <a:prstGeom prst="rect">
            <a:avLst/>
          </a:prstGeom>
          <a:noFill/>
          <a:ln>
            <a:noFill/>
          </a:ln>
        </p:spPr>
        <p:txBody>
          <a:bodyPr spcFirstLastPara="1" wrap="square" lIns="0" tIns="0" rIns="0" bIns="0" anchor="t" anchorCtr="0">
            <a:noAutofit/>
          </a:bodyPr>
          <a:lstStyle/>
          <a:p>
            <a:pPr marL="0" lvl="0" indent="0" rtl="0">
              <a:spcBef>
                <a:spcPts val="0"/>
              </a:spcBef>
              <a:spcAft>
                <a:spcPts val="0"/>
              </a:spcAft>
              <a:buNone/>
            </a:pPr>
            <a:r>
              <a:rPr lang="en-GB" sz="1600" b="1" dirty="0">
                <a:solidFill>
                  <a:srgbClr val="7F7F7F"/>
                </a:solidFill>
                <a:latin typeface="Montserrat SemiBold"/>
                <a:ea typeface="Montserrat SemiBold"/>
                <a:cs typeface="Montserrat SemiBold"/>
                <a:sym typeface="Montserrat SemiBold"/>
              </a:rPr>
              <a:t>Derek </a:t>
            </a:r>
            <a:r>
              <a:rPr lang="en-GB" sz="1600" b="1" dirty="0" err="1">
                <a:solidFill>
                  <a:srgbClr val="7F7F7F"/>
                </a:solidFill>
                <a:latin typeface="Montserrat SemiBold"/>
                <a:ea typeface="Montserrat SemiBold"/>
                <a:cs typeface="Montserrat SemiBold"/>
                <a:sym typeface="Montserrat SemiBold"/>
              </a:rPr>
              <a:t>McPhail</a:t>
            </a:r>
            <a:r>
              <a:rPr lang="en-GB" sz="1600" b="1" dirty="0">
                <a:solidFill>
                  <a:srgbClr val="7F7F7F"/>
                </a:solidFill>
                <a:latin typeface="Montserrat SemiBold"/>
                <a:ea typeface="Montserrat SemiBold"/>
                <a:cs typeface="Montserrat SemiBold"/>
                <a:sym typeface="Montserrat SemiBold"/>
              </a:rPr>
              <a:t> </a:t>
            </a:r>
            <a:br>
              <a:rPr lang="en-GB" sz="1600" b="1" dirty="0">
                <a:solidFill>
                  <a:srgbClr val="7F7F7F"/>
                </a:solidFill>
                <a:latin typeface="Montserrat SemiBold"/>
                <a:ea typeface="Montserrat SemiBold"/>
                <a:cs typeface="Montserrat SemiBold"/>
                <a:sym typeface="Montserrat SemiBold"/>
              </a:rPr>
            </a:br>
            <a:r>
              <a:rPr lang="en-GB" sz="1600" b="1" dirty="0">
                <a:solidFill>
                  <a:srgbClr val="7F7F7F"/>
                </a:solidFill>
                <a:latin typeface="Montserrat SemiBold"/>
                <a:ea typeface="Montserrat SemiBold"/>
                <a:cs typeface="Montserrat SemiBold"/>
                <a:sym typeface="Montserrat SemiBold"/>
              </a:rPr>
              <a:t>Chief Financial Officer </a:t>
            </a:r>
            <a:endParaRPr sz="1600" b="1" dirty="0">
              <a:solidFill>
                <a:srgbClr val="7F7F7F"/>
              </a:solidFill>
              <a:latin typeface="Montserrat SemiBold"/>
              <a:ea typeface="Montserrat SemiBold"/>
              <a:cs typeface="Montserrat SemiBold"/>
              <a:sym typeface="Montserrat SemiBold"/>
            </a:endParaRPr>
          </a:p>
          <a:p>
            <a:pPr marL="0" lvl="0" indent="0" rtl="0">
              <a:spcBef>
                <a:spcPts val="0"/>
              </a:spcBef>
              <a:spcAft>
                <a:spcPts val="0"/>
              </a:spcAft>
              <a:buNone/>
            </a:pPr>
            <a:endParaRPr dirty="0">
              <a:solidFill>
                <a:srgbClr val="7F7F7F"/>
              </a:solidFill>
              <a:latin typeface="Montserrat SemiBold"/>
              <a:ea typeface="Montserrat SemiBold"/>
              <a:cs typeface="Montserrat SemiBold"/>
              <a:sym typeface="Montserrat SemiBold"/>
            </a:endParaRPr>
          </a:p>
        </p:txBody>
      </p:sp>
      <p:sp>
        <p:nvSpPr>
          <p:cNvPr id="8" name="Google Shape;141;p22"/>
          <p:cNvSpPr txBox="1"/>
          <p:nvPr/>
        </p:nvSpPr>
        <p:spPr>
          <a:xfrm>
            <a:off x="1143853" y="3190539"/>
            <a:ext cx="4427400" cy="1989600"/>
          </a:xfrm>
          <a:prstGeom prst="rect">
            <a:avLst/>
          </a:prstGeom>
          <a:solidFill>
            <a:srgbClr val="FFFFFF"/>
          </a:solidFill>
          <a:ln>
            <a:noFill/>
          </a:ln>
        </p:spPr>
        <p:txBody>
          <a:bodyPr spcFirstLastPara="1" wrap="square" lIns="91425" tIns="45700" rIns="91425" bIns="45700" anchor="t" anchorCtr="0">
            <a:noAutofit/>
          </a:bodyPr>
          <a:lstStyle/>
          <a:p>
            <a:pPr marL="171450" lvl="0" indent="-171450" rtl="0">
              <a:spcBef>
                <a:spcPts val="0"/>
              </a:spcBef>
              <a:spcAft>
                <a:spcPts val="0"/>
              </a:spcAft>
              <a:buClr>
                <a:srgbClr val="6492FF"/>
              </a:buClr>
              <a:buSzPts val="1400"/>
              <a:buFont typeface="Montserrat"/>
              <a:buChar char="•"/>
            </a:pPr>
            <a:r>
              <a:rPr lang="en-GB" dirty="0">
                <a:solidFill>
                  <a:srgbClr val="7F7F7F"/>
                </a:solidFill>
                <a:highlight>
                  <a:srgbClr val="FFFFFF"/>
                </a:highlight>
                <a:latin typeface="Montserrat"/>
                <a:ea typeface="Montserrat"/>
                <a:cs typeface="Montserrat"/>
                <a:sym typeface="Montserrat"/>
              </a:rPr>
              <a:t>Derek is a Chartered Accountant and Director who has over 18 years of experience in the legal and financial services industry.</a:t>
            </a:r>
            <a:endParaRPr dirty="0">
              <a:solidFill>
                <a:srgbClr val="7F7F7F"/>
              </a:solidFill>
              <a:highlight>
                <a:srgbClr val="FFFFFF"/>
              </a:highlight>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dirty="0">
                <a:solidFill>
                  <a:srgbClr val="7F7F7F"/>
                </a:solidFill>
                <a:highlight>
                  <a:srgbClr val="FFFFFF"/>
                </a:highlight>
                <a:latin typeface="Montserrat"/>
                <a:ea typeface="Montserrat"/>
                <a:cs typeface="Montserrat"/>
                <a:sym typeface="Montserrat"/>
              </a:rPr>
              <a:t>Spent ten years as Chief Operating Officer at Insolvency specialists The Carrington Dean Group</a:t>
            </a:r>
            <a:endParaRPr dirty="0">
              <a:solidFill>
                <a:srgbClr val="7F7F7F"/>
              </a:solidFill>
              <a:highlight>
                <a:srgbClr val="FFFFFF"/>
              </a:highlight>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dirty="0">
                <a:solidFill>
                  <a:srgbClr val="7F7F7F"/>
                </a:solidFill>
                <a:highlight>
                  <a:srgbClr val="FFFFFF"/>
                </a:highlight>
                <a:latin typeface="Montserrat"/>
                <a:ea typeface="Montserrat"/>
                <a:cs typeface="Montserrat"/>
                <a:sym typeface="Montserrat"/>
              </a:rPr>
              <a:t>Derek is also an accredited member of the Institute of Chartered Accountants of Scotland.</a:t>
            </a:r>
            <a:endParaRPr dirty="0">
              <a:solidFill>
                <a:srgbClr val="7F7F7F"/>
              </a:solidFill>
              <a:highlight>
                <a:srgbClr val="FFFFFF"/>
              </a:highlight>
              <a:latin typeface="Montserrat"/>
              <a:ea typeface="Montserrat"/>
              <a:cs typeface="Montserrat"/>
              <a:sym typeface="Montserrat"/>
            </a:endParaRPr>
          </a:p>
        </p:txBody>
      </p:sp>
      <p:sp>
        <p:nvSpPr>
          <p:cNvPr id="9" name="Google Shape;143;p22"/>
          <p:cNvSpPr txBox="1"/>
          <p:nvPr/>
        </p:nvSpPr>
        <p:spPr>
          <a:xfrm>
            <a:off x="1236899" y="2952150"/>
            <a:ext cx="4500600" cy="369300"/>
          </a:xfrm>
          <a:prstGeom prst="rect">
            <a:avLst/>
          </a:prstGeom>
          <a:noFill/>
          <a:ln>
            <a:noFill/>
          </a:ln>
        </p:spPr>
        <p:txBody>
          <a:bodyPr spcFirstLastPara="1" wrap="square" lIns="0" tIns="0" rIns="0" bIns="0" anchor="t" anchorCtr="0">
            <a:noAutofit/>
          </a:bodyPr>
          <a:lstStyle/>
          <a:p>
            <a:pPr marL="0" lvl="0" indent="0" rtl="0">
              <a:spcBef>
                <a:spcPts val="0"/>
              </a:spcBef>
              <a:spcAft>
                <a:spcPts val="0"/>
              </a:spcAft>
              <a:buNone/>
            </a:pPr>
            <a:r>
              <a:rPr lang="en-GB" dirty="0">
                <a:solidFill>
                  <a:srgbClr val="7F7F7F"/>
                </a:solidFill>
                <a:latin typeface="Montserrat SemiBold"/>
                <a:ea typeface="Montserrat SemiBold"/>
                <a:cs typeface="Montserrat SemiBold"/>
                <a:sym typeface="Montserrat SemiBold"/>
              </a:rPr>
              <a:t>Corporate Governance</a:t>
            </a:r>
            <a:endParaRPr dirty="0">
              <a:solidFill>
                <a:srgbClr val="7F7F7F"/>
              </a:solidFill>
              <a:latin typeface="Montserrat SemiBold"/>
              <a:ea typeface="Montserrat SemiBold"/>
              <a:cs typeface="Montserrat SemiBold"/>
              <a:sym typeface="Montserrat SemiBold"/>
            </a:endParaRPr>
          </a:p>
        </p:txBody>
      </p:sp>
      <p:sp>
        <p:nvSpPr>
          <p:cNvPr id="10" name="Google Shape;144;p22"/>
          <p:cNvSpPr txBox="1"/>
          <p:nvPr/>
        </p:nvSpPr>
        <p:spPr>
          <a:xfrm>
            <a:off x="6025103" y="2305509"/>
            <a:ext cx="4500600" cy="596100"/>
          </a:xfrm>
          <a:prstGeom prst="rect">
            <a:avLst/>
          </a:prstGeom>
          <a:noFill/>
          <a:ln>
            <a:noFill/>
          </a:ln>
        </p:spPr>
        <p:txBody>
          <a:bodyPr spcFirstLastPara="1" wrap="square" lIns="0" tIns="0" rIns="0" bIns="0" anchor="t" anchorCtr="0">
            <a:noAutofit/>
          </a:bodyPr>
          <a:lstStyle/>
          <a:p>
            <a:pPr marL="0" lvl="0" indent="0" rtl="0">
              <a:spcBef>
                <a:spcPts val="0"/>
              </a:spcBef>
              <a:spcAft>
                <a:spcPts val="0"/>
              </a:spcAft>
              <a:buNone/>
            </a:pPr>
            <a:r>
              <a:rPr lang="en-GB" sz="1600" b="1" dirty="0">
                <a:solidFill>
                  <a:srgbClr val="7F7F7F"/>
                </a:solidFill>
                <a:latin typeface="Montserrat SemiBold"/>
                <a:ea typeface="Montserrat SemiBold"/>
                <a:cs typeface="Montserrat SemiBold"/>
                <a:sym typeface="Montserrat SemiBold"/>
              </a:rPr>
              <a:t>Dr Tony Allen</a:t>
            </a:r>
            <a:br>
              <a:rPr lang="en-GB" sz="1600" b="1" dirty="0">
                <a:solidFill>
                  <a:srgbClr val="7F7F7F"/>
                </a:solidFill>
                <a:latin typeface="Montserrat SemiBold"/>
                <a:ea typeface="Montserrat SemiBold"/>
                <a:cs typeface="Montserrat SemiBold"/>
                <a:sym typeface="Montserrat SemiBold"/>
              </a:rPr>
            </a:br>
            <a:r>
              <a:rPr lang="en-GB" sz="1600" b="1" dirty="0">
                <a:solidFill>
                  <a:srgbClr val="7F7F7F"/>
                </a:solidFill>
                <a:latin typeface="Montserrat SemiBold"/>
                <a:ea typeface="Montserrat SemiBold"/>
                <a:cs typeface="Montserrat SemiBold"/>
                <a:sym typeface="Montserrat SemiBold"/>
              </a:rPr>
              <a:t>Key Technology Advisor</a:t>
            </a:r>
            <a:endParaRPr sz="1600" b="1" dirty="0">
              <a:solidFill>
                <a:srgbClr val="7F7F7F"/>
              </a:solidFill>
              <a:latin typeface="Montserrat SemiBold"/>
              <a:ea typeface="Montserrat SemiBold"/>
              <a:cs typeface="Montserrat SemiBold"/>
              <a:sym typeface="Montserrat SemiBold"/>
            </a:endParaRPr>
          </a:p>
          <a:p>
            <a:pPr marL="0" lvl="0" indent="0" rtl="0">
              <a:spcBef>
                <a:spcPts val="0"/>
              </a:spcBef>
              <a:spcAft>
                <a:spcPts val="0"/>
              </a:spcAft>
              <a:buNone/>
            </a:pPr>
            <a:endParaRPr b="1" dirty="0">
              <a:solidFill>
                <a:srgbClr val="7F7F7F"/>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7267416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a:effectLst/>
            </a:endParaRPr>
          </a:p>
          <a:p>
            <a:pPr marL="0" indent="0" algn="ctr">
              <a:buNone/>
            </a:pPr>
            <a:endParaRPr lang="en-US" dirty="0">
              <a:effectLst/>
            </a:endParaRPr>
          </a:p>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17</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err="1" smtClean="0"/>
              <a:t>VoiceSecure</a:t>
            </a:r>
            <a:r>
              <a:rPr lang="en-US" dirty="0" smtClean="0"/>
              <a:t> | EU </a:t>
            </a:r>
            <a:br>
              <a:rPr lang="en-US" dirty="0" smtClean="0"/>
            </a:br>
            <a:r>
              <a:rPr lang="en-US" dirty="0" smtClean="0"/>
              <a:t>Management Team</a:t>
            </a:r>
            <a:endParaRPr lang="en-US" dirty="0"/>
          </a:p>
        </p:txBody>
      </p:sp>
      <p:graphicFrame>
        <p:nvGraphicFramePr>
          <p:cNvPr id="6" name="Google Shape;153;p23"/>
          <p:cNvGraphicFramePr/>
          <p:nvPr>
            <p:extLst>
              <p:ext uri="{D42A27DB-BD31-4B8C-83A1-F6EECF244321}">
                <p14:modId xmlns:p14="http://schemas.microsoft.com/office/powerpoint/2010/main" val="3562650660"/>
              </p:ext>
            </p:extLst>
          </p:nvPr>
        </p:nvGraphicFramePr>
        <p:xfrm>
          <a:off x="523715" y="2128044"/>
          <a:ext cx="11203465" cy="2719470"/>
        </p:xfrm>
        <a:graphic>
          <a:graphicData uri="http://schemas.openxmlformats.org/drawingml/2006/table">
            <a:tbl>
              <a:tblPr firstRow="1" bandRow="1">
                <a:noFill/>
              </a:tblPr>
              <a:tblGrid>
                <a:gridCol w="4019289">
                  <a:extLst>
                    <a:ext uri="{9D8B030D-6E8A-4147-A177-3AD203B41FA5}">
                      <a16:colId xmlns="" xmlns:a16="http://schemas.microsoft.com/office/drawing/2014/main" val="20000"/>
                    </a:ext>
                  </a:extLst>
                </a:gridCol>
                <a:gridCol w="7184176">
                  <a:extLst>
                    <a:ext uri="{9D8B030D-6E8A-4147-A177-3AD203B41FA5}">
                      <a16:colId xmlns="" xmlns:a16="http://schemas.microsoft.com/office/drawing/2014/main" val="20001"/>
                    </a:ext>
                  </a:extLst>
                </a:gridCol>
              </a:tblGrid>
              <a:tr h="329600">
                <a:tc>
                  <a:txBody>
                    <a:bodyPr/>
                    <a:lstStyle/>
                    <a:p>
                      <a:pPr marL="0" marR="0" lvl="0" indent="0" algn="l" rtl="0">
                        <a:spcBef>
                          <a:spcPts val="0"/>
                        </a:spcBef>
                        <a:spcAft>
                          <a:spcPts val="0"/>
                        </a:spcAft>
                        <a:buNone/>
                      </a:pPr>
                      <a:r>
                        <a:rPr lang="en-GB" b="0" dirty="0">
                          <a:solidFill>
                            <a:srgbClr val="7F7F7F"/>
                          </a:solidFill>
                          <a:latin typeface="Montserrat SemiBold"/>
                          <a:ea typeface="Montserrat SemiBold"/>
                          <a:cs typeface="Montserrat SemiBold"/>
                          <a:sym typeface="Montserrat SemiBold"/>
                        </a:rPr>
                        <a:t>Name</a:t>
                      </a:r>
                      <a:endParaRPr b="0" dirty="0">
                        <a:solidFill>
                          <a:srgbClr val="7F7F7F"/>
                        </a:solidFill>
                        <a:latin typeface="Montserrat SemiBold"/>
                        <a:ea typeface="Montserrat SemiBold"/>
                        <a:cs typeface="Montserrat SemiBold"/>
                        <a:sym typeface="Montserrat SemiBold"/>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5A32CD"/>
                      </a:solidFill>
                      <a:prstDash val="solid"/>
                      <a:round/>
                      <a:headEnd type="none" w="sm" len="sm"/>
                      <a:tailEnd type="none" w="sm" len="sm"/>
                    </a:lnT>
                    <a:lnB w="9525" cap="flat" cmpd="sng">
                      <a:solidFill>
                        <a:srgbClr val="0000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b="0">
                          <a:solidFill>
                            <a:srgbClr val="7F7F7F"/>
                          </a:solidFill>
                          <a:latin typeface="Montserrat SemiBold"/>
                          <a:ea typeface="Montserrat SemiBold"/>
                          <a:cs typeface="Montserrat SemiBold"/>
                          <a:sym typeface="Montserrat SemiBold"/>
                        </a:rPr>
                        <a:t>Role &amp; Responsibility</a:t>
                      </a:r>
                      <a:endParaRPr b="0">
                        <a:solidFill>
                          <a:srgbClr val="7F7F7F"/>
                        </a:solidFill>
                        <a:latin typeface="Montserrat SemiBold"/>
                        <a:ea typeface="Montserrat SemiBold"/>
                        <a:cs typeface="Montserrat SemiBold"/>
                        <a:sym typeface="Montserrat SemiBold"/>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5A32CD"/>
                      </a:solidFill>
                      <a:prstDash val="solid"/>
                      <a:round/>
                      <a:headEnd type="none" w="sm" len="sm"/>
                      <a:tailEnd type="none" w="sm" len="sm"/>
                    </a:lnT>
                    <a:lnB w="9525" cap="flat" cmpd="sng">
                      <a:solidFill>
                        <a:srgbClr val="0000FF"/>
                      </a:solidFill>
                      <a:prstDash val="solid"/>
                      <a:round/>
                      <a:headEnd type="none" w="sm" len="sm"/>
                      <a:tailEnd type="none" w="sm" len="sm"/>
                    </a:lnB>
                    <a:solidFill>
                      <a:srgbClr val="FFFFFF"/>
                    </a:solidFill>
                  </a:tcPr>
                </a:tc>
                <a:extLst>
                  <a:ext uri="{0D108BD9-81ED-4DB2-BD59-A6C34878D82A}">
                    <a16:rowId xmlns="" xmlns:a16="http://schemas.microsoft.com/office/drawing/2014/main" val="10000"/>
                  </a:ext>
                </a:extLst>
              </a:tr>
              <a:tr h="329600">
                <a:tc>
                  <a:txBody>
                    <a:bodyPr/>
                    <a:lstStyle/>
                    <a:p>
                      <a:pPr marL="0" marR="0" lvl="0" indent="0" algn="l" rtl="0">
                        <a:spcBef>
                          <a:spcPts val="0"/>
                        </a:spcBef>
                        <a:spcAft>
                          <a:spcPts val="0"/>
                        </a:spcAft>
                        <a:buNone/>
                      </a:pPr>
                      <a:r>
                        <a:rPr lang="en-GB" b="1" dirty="0">
                          <a:solidFill>
                            <a:srgbClr val="7F7F7F"/>
                          </a:solidFill>
                          <a:latin typeface="Montserrat"/>
                          <a:ea typeface="Montserrat"/>
                          <a:cs typeface="Montserrat"/>
                          <a:sym typeface="Montserrat"/>
                        </a:rPr>
                        <a:t>Paul Masters</a:t>
                      </a:r>
                      <a:endParaRPr b="1"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0000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a:solidFill>
                            <a:srgbClr val="7F7F7F"/>
                          </a:solidFill>
                          <a:latin typeface="Montserrat"/>
                          <a:ea typeface="Montserrat"/>
                          <a:cs typeface="Montserrat"/>
                          <a:sym typeface="Montserrat"/>
                        </a:rPr>
                        <a:t>Voicekey Core Design Expert</a:t>
                      </a:r>
                      <a:endParaRPr>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0000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 xmlns:a16="http://schemas.microsoft.com/office/drawing/2014/main" val="10001"/>
                  </a:ext>
                </a:extLst>
              </a:tr>
              <a:tr h="329600">
                <a:tc>
                  <a:txBody>
                    <a:bodyPr/>
                    <a:lstStyle/>
                    <a:p>
                      <a:pPr marL="0" marR="0" lvl="0" indent="0" algn="l" rtl="0">
                        <a:spcBef>
                          <a:spcPts val="0"/>
                        </a:spcBef>
                        <a:spcAft>
                          <a:spcPts val="0"/>
                        </a:spcAft>
                        <a:buNone/>
                      </a:pPr>
                      <a:r>
                        <a:rPr lang="en-GB" b="1" dirty="0">
                          <a:solidFill>
                            <a:srgbClr val="7F7F7F"/>
                          </a:solidFill>
                          <a:latin typeface="Montserrat"/>
                          <a:ea typeface="Montserrat"/>
                          <a:cs typeface="Montserrat"/>
                          <a:sym typeface="Montserrat"/>
                        </a:rPr>
                        <a:t>Peter Dean</a:t>
                      </a:r>
                      <a:endParaRPr b="1"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dirty="0">
                          <a:solidFill>
                            <a:srgbClr val="7F7F7F"/>
                          </a:solidFill>
                          <a:latin typeface="Montserrat"/>
                          <a:ea typeface="Montserrat"/>
                          <a:cs typeface="Montserrat"/>
                          <a:sym typeface="Montserrat"/>
                        </a:rPr>
                        <a:t>Non-Executive Director</a:t>
                      </a:r>
                      <a:endParaRPr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 xmlns:a16="http://schemas.microsoft.com/office/drawing/2014/main" val="10002"/>
                  </a:ext>
                </a:extLst>
              </a:tr>
              <a:tr h="329600">
                <a:tc>
                  <a:txBody>
                    <a:bodyPr/>
                    <a:lstStyle/>
                    <a:p>
                      <a:pPr marL="0" marR="0" lvl="0" indent="0" algn="l" rtl="0">
                        <a:lnSpc>
                          <a:spcPct val="100000"/>
                        </a:lnSpc>
                        <a:spcBef>
                          <a:spcPts val="0"/>
                        </a:spcBef>
                        <a:spcAft>
                          <a:spcPts val="0"/>
                        </a:spcAft>
                        <a:buClr>
                          <a:schemeClr val="dk1"/>
                        </a:buClr>
                        <a:buSzPts val="1800"/>
                        <a:buFont typeface="Arial"/>
                        <a:buNone/>
                      </a:pPr>
                      <a:r>
                        <a:rPr lang="en-GB" b="1" dirty="0">
                          <a:solidFill>
                            <a:srgbClr val="7F7F7F"/>
                          </a:solidFill>
                          <a:latin typeface="Montserrat"/>
                          <a:ea typeface="Montserrat"/>
                          <a:cs typeface="Montserrat"/>
                          <a:sym typeface="Montserrat"/>
                        </a:rPr>
                        <a:t>John </a:t>
                      </a:r>
                      <a:r>
                        <a:rPr lang="en-GB" b="1" dirty="0" err="1">
                          <a:solidFill>
                            <a:srgbClr val="7F7F7F"/>
                          </a:solidFill>
                          <a:latin typeface="Montserrat"/>
                          <a:ea typeface="Montserrat"/>
                          <a:cs typeface="Montserrat"/>
                          <a:sym typeface="Montserrat"/>
                        </a:rPr>
                        <a:t>Weightman</a:t>
                      </a:r>
                      <a:endParaRPr b="1"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a:solidFill>
                            <a:srgbClr val="7F7F7F"/>
                          </a:solidFill>
                          <a:latin typeface="Montserrat"/>
                          <a:ea typeface="Montserrat"/>
                          <a:cs typeface="Montserrat"/>
                          <a:sym typeface="Montserrat"/>
                        </a:rPr>
                        <a:t>UK Sales</a:t>
                      </a:r>
                      <a:endParaRPr>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 xmlns:a16="http://schemas.microsoft.com/office/drawing/2014/main" val="10003"/>
                  </a:ext>
                </a:extLst>
              </a:tr>
              <a:tr h="329600">
                <a:tc>
                  <a:txBody>
                    <a:bodyPr/>
                    <a:lstStyle/>
                    <a:p>
                      <a:pPr marL="0" marR="0" lvl="0" indent="0" algn="l" rtl="0">
                        <a:lnSpc>
                          <a:spcPct val="100000"/>
                        </a:lnSpc>
                        <a:spcBef>
                          <a:spcPts val="0"/>
                        </a:spcBef>
                        <a:spcAft>
                          <a:spcPts val="0"/>
                        </a:spcAft>
                        <a:buClr>
                          <a:schemeClr val="dk1"/>
                        </a:buClr>
                        <a:buSzPts val="1800"/>
                        <a:buFont typeface="Arial"/>
                        <a:buNone/>
                      </a:pPr>
                      <a:r>
                        <a:rPr lang="en-GB" b="1">
                          <a:solidFill>
                            <a:srgbClr val="7F7F7F"/>
                          </a:solidFill>
                          <a:latin typeface="Montserrat"/>
                          <a:ea typeface="Montserrat"/>
                          <a:cs typeface="Montserrat"/>
                          <a:sym typeface="Montserrat"/>
                        </a:rPr>
                        <a:t>Mark Ogden</a:t>
                      </a:r>
                      <a:endParaRPr b="1">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dirty="0">
                          <a:solidFill>
                            <a:srgbClr val="7F7F7F"/>
                          </a:solidFill>
                          <a:latin typeface="Montserrat"/>
                          <a:ea typeface="Montserrat"/>
                          <a:cs typeface="Montserrat"/>
                          <a:sym typeface="Montserrat"/>
                        </a:rPr>
                        <a:t>Customer Experience Next Generation Technologist</a:t>
                      </a:r>
                      <a:endParaRPr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 xmlns:a16="http://schemas.microsoft.com/office/drawing/2014/main" val="10004"/>
                  </a:ext>
                </a:extLst>
              </a:tr>
              <a:tr h="329600">
                <a:tc>
                  <a:txBody>
                    <a:bodyPr/>
                    <a:lstStyle/>
                    <a:p>
                      <a:pPr marL="0" marR="0" lvl="0" indent="0" algn="l" rtl="0">
                        <a:lnSpc>
                          <a:spcPct val="100000"/>
                        </a:lnSpc>
                        <a:spcBef>
                          <a:spcPts val="0"/>
                        </a:spcBef>
                        <a:spcAft>
                          <a:spcPts val="0"/>
                        </a:spcAft>
                        <a:buNone/>
                      </a:pPr>
                      <a:r>
                        <a:rPr lang="en-GB" b="1">
                          <a:solidFill>
                            <a:srgbClr val="7F7F7F"/>
                          </a:solidFill>
                          <a:latin typeface="Montserrat"/>
                          <a:ea typeface="Montserrat"/>
                          <a:cs typeface="Montserrat"/>
                          <a:sym typeface="Montserrat"/>
                        </a:rPr>
                        <a:t>Julian Walton</a:t>
                      </a:r>
                      <a:r>
                        <a:rPr lang="en-GB">
                          <a:solidFill>
                            <a:srgbClr val="7F7F7F"/>
                          </a:solidFill>
                          <a:latin typeface="Montserrat"/>
                          <a:ea typeface="Montserrat"/>
                          <a:cs typeface="Montserrat"/>
                          <a:sym typeface="Montserrat"/>
                        </a:rPr>
                        <a:t> </a:t>
                      </a:r>
                      <a:endParaRPr>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dirty="0">
                          <a:solidFill>
                            <a:srgbClr val="7F7F7F"/>
                          </a:solidFill>
                          <a:latin typeface="Montserrat"/>
                          <a:ea typeface="Montserrat"/>
                          <a:cs typeface="Montserrat"/>
                          <a:sym typeface="Montserrat"/>
                        </a:rPr>
                        <a:t>Regional Director, EMEA (recently appointed)</a:t>
                      </a:r>
                      <a:endParaRPr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 xmlns:a16="http://schemas.microsoft.com/office/drawing/2014/main" val="10005"/>
                  </a:ext>
                </a:extLst>
              </a:tr>
              <a:tr h="524850">
                <a:tc gridSpan="2">
                  <a:txBody>
                    <a:bodyPr/>
                    <a:lstStyle/>
                    <a:p>
                      <a:pPr marL="0" lvl="0" indent="0" algn="ctr" rtl="0">
                        <a:spcBef>
                          <a:spcPts val="0"/>
                        </a:spcBef>
                        <a:spcAft>
                          <a:spcPts val="0"/>
                        </a:spcAft>
                        <a:buNone/>
                      </a:pPr>
                      <a:r>
                        <a:rPr lang="en-GB" b="1" dirty="0">
                          <a:solidFill>
                            <a:srgbClr val="7F7F7F"/>
                          </a:solidFill>
                          <a:latin typeface="Montserrat"/>
                          <a:ea typeface="Montserrat"/>
                          <a:cs typeface="Montserrat"/>
                          <a:sym typeface="Montserrat"/>
                        </a:rPr>
                        <a:t>We are also supported by AI Software Engineers </a:t>
                      </a:r>
                      <a:endParaRPr b="1"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lgn="ctr">
                      <a:solidFill>
                        <a:srgbClr val="0000FF"/>
                      </a:solidFill>
                      <a:prstDash val="solid"/>
                      <a:round/>
                      <a:headEnd type="none" w="sm" len="sm"/>
                      <a:tailEnd type="none" w="sm" len="sm"/>
                    </a:lnB>
                    <a:solidFill>
                      <a:srgbClr val="FFFFFF"/>
                    </a:solidFill>
                  </a:tcPr>
                </a:tc>
                <a:tc hMerge="1">
                  <a:txBody>
                    <a:bodyPr/>
                    <a:lstStyle/>
                    <a:p>
                      <a:pPr marL="0" marR="0" lvl="0" indent="0" rtl="0">
                        <a:spcBef>
                          <a:spcPts val="0"/>
                        </a:spcBef>
                        <a:spcAft>
                          <a:spcPts val="0"/>
                        </a:spcAft>
                        <a:buNone/>
                      </a:pPr>
                      <a:endParaRPr dirty="0">
                        <a:solidFill>
                          <a:srgbClr val="6492F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0000FF"/>
                      </a:solidFill>
                      <a:prstDash val="solid"/>
                      <a:round/>
                      <a:headEnd type="none" w="sm" len="sm"/>
                      <a:tailEnd type="none" w="sm" len="sm"/>
                    </a:lnB>
                    <a:solidFill>
                      <a:srgbClr val="FFFFFF"/>
                    </a:solidFill>
                  </a:tcPr>
                </a:tc>
                <a:extLst>
                  <a:ext uri="{0D108BD9-81ED-4DB2-BD59-A6C34878D82A}">
                    <a16:rowId xmlns="" xmlns:a16="http://schemas.microsoft.com/office/drawing/2014/main" val="10006"/>
                  </a:ext>
                </a:extLst>
              </a:tr>
            </a:tbl>
          </a:graphicData>
        </a:graphic>
      </p:graphicFrame>
      <p:sp>
        <p:nvSpPr>
          <p:cNvPr id="7" name="Google Shape;154;p23"/>
          <p:cNvSpPr txBox="1"/>
          <p:nvPr/>
        </p:nvSpPr>
        <p:spPr>
          <a:xfrm>
            <a:off x="523715" y="4962754"/>
            <a:ext cx="11215385" cy="1807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GB" sz="1800" b="1" dirty="0">
                <a:solidFill>
                  <a:srgbClr val="7F7F7F"/>
                </a:solidFill>
                <a:latin typeface="Montserrat"/>
                <a:ea typeface="Montserrat"/>
                <a:cs typeface="Montserrat"/>
                <a:sym typeface="Montserrat"/>
              </a:rPr>
              <a:t>BUSINESS </a:t>
            </a:r>
            <a:r>
              <a:rPr lang="en-GB" sz="1800" b="1" dirty="0" smtClean="0">
                <a:solidFill>
                  <a:srgbClr val="7F7F7F"/>
                </a:solidFill>
                <a:latin typeface="Montserrat"/>
                <a:ea typeface="Montserrat"/>
                <a:cs typeface="Montserrat"/>
                <a:sym typeface="Montserrat"/>
              </a:rPr>
              <a:t>CULTURE</a:t>
            </a:r>
            <a:r>
              <a:rPr lang="en-GB" b="1" dirty="0">
                <a:solidFill>
                  <a:srgbClr val="7F7F7F"/>
                </a:solidFill>
                <a:latin typeface="Montserrat"/>
                <a:ea typeface="Montserrat"/>
                <a:cs typeface="Montserrat"/>
                <a:sym typeface="Montserrat"/>
              </a:rPr>
              <a:t> </a:t>
            </a:r>
            <a:r>
              <a:rPr lang="en-GB" b="1" dirty="0" smtClean="0">
                <a:solidFill>
                  <a:srgbClr val="7F7F7F"/>
                </a:solidFill>
                <a:latin typeface="Montserrat"/>
                <a:ea typeface="Montserrat"/>
                <a:cs typeface="Montserrat"/>
                <a:sym typeface="Montserrat"/>
              </a:rPr>
              <a:t>- </a:t>
            </a:r>
            <a:r>
              <a:rPr lang="en-GB" sz="1600" dirty="0" smtClean="0">
                <a:solidFill>
                  <a:srgbClr val="7F7F7F"/>
                </a:solidFill>
                <a:latin typeface="Montserrat"/>
                <a:ea typeface="Montserrat"/>
                <a:cs typeface="Montserrat"/>
                <a:sym typeface="Montserrat"/>
              </a:rPr>
              <a:t>With </a:t>
            </a:r>
            <a:r>
              <a:rPr lang="en-GB" sz="1600" dirty="0">
                <a:solidFill>
                  <a:srgbClr val="7F7F7F"/>
                </a:solidFill>
                <a:latin typeface="Montserrat"/>
                <a:ea typeface="Montserrat"/>
                <a:cs typeface="Montserrat"/>
                <a:sym typeface="Montserrat"/>
              </a:rPr>
              <a:t>the idea being born in Nottingham Trent University, we have adopted an organisational culture of innovation and </a:t>
            </a:r>
            <a:r>
              <a:rPr lang="en-GB" sz="1600" dirty="0" err="1">
                <a:solidFill>
                  <a:srgbClr val="7F7F7F"/>
                </a:solidFill>
                <a:latin typeface="Montserrat"/>
                <a:ea typeface="Montserrat"/>
                <a:cs typeface="Montserrat"/>
                <a:sym typeface="Montserrat"/>
              </a:rPr>
              <a:t>collectivity</a:t>
            </a:r>
            <a:r>
              <a:rPr lang="en-GB" sz="1600" dirty="0">
                <a:solidFill>
                  <a:srgbClr val="7F7F7F"/>
                </a:solidFill>
                <a:latin typeface="Montserrat"/>
                <a:ea typeface="Montserrat"/>
                <a:cs typeface="Montserrat"/>
                <a:sym typeface="Montserrat"/>
              </a:rPr>
              <a:t>. Each employee brings a fresh honest perspective that allows us as an organisation to continue to grow and achieve internal and external objectives. Each member of the team views </a:t>
            </a:r>
            <a:r>
              <a:rPr lang="en-GB" sz="1600" dirty="0" err="1">
                <a:solidFill>
                  <a:srgbClr val="7F7F7F"/>
                </a:solidFill>
                <a:latin typeface="Montserrat"/>
                <a:ea typeface="Montserrat"/>
                <a:cs typeface="Montserrat"/>
                <a:sym typeface="Montserrat"/>
              </a:rPr>
              <a:t>Voicekey</a:t>
            </a:r>
            <a:r>
              <a:rPr lang="en-GB" sz="1600" dirty="0">
                <a:solidFill>
                  <a:srgbClr val="7F7F7F"/>
                </a:solidFill>
                <a:latin typeface="Montserrat"/>
                <a:ea typeface="Montserrat"/>
                <a:cs typeface="Montserrat"/>
                <a:sym typeface="Montserrat"/>
              </a:rPr>
              <a:t> as the beginning of a much larger long term journey that they will play an integral role in.</a:t>
            </a:r>
            <a:endParaRPr dirty="0">
              <a:solidFill>
                <a:srgbClr val="7F7F7F"/>
              </a:solidFill>
              <a:latin typeface="Montserrat"/>
              <a:ea typeface="Montserrat"/>
              <a:cs typeface="Montserrat"/>
              <a:sym typeface="Montserrat"/>
            </a:endParaRPr>
          </a:p>
          <a:p>
            <a:pPr marL="0" lvl="0" indent="0">
              <a:spcBef>
                <a:spcPts val="0"/>
              </a:spcBef>
              <a:spcAft>
                <a:spcPts val="0"/>
              </a:spcAft>
              <a:buNone/>
            </a:pPr>
            <a:r>
              <a:rPr lang="en-GB" dirty="0">
                <a:solidFill>
                  <a:srgbClr val="7F7F7F"/>
                </a:solidFill>
              </a:rPr>
              <a:t> </a:t>
            </a:r>
            <a:endParaRPr dirty="0">
              <a:solidFill>
                <a:srgbClr val="7F7F7F"/>
              </a:solidFill>
            </a:endParaRPr>
          </a:p>
          <a:p>
            <a:pPr marL="0" lvl="0" indent="0">
              <a:spcBef>
                <a:spcPts val="0"/>
              </a:spcBef>
              <a:spcAft>
                <a:spcPts val="0"/>
              </a:spcAft>
              <a:buNone/>
            </a:pPr>
            <a:endParaRPr dirty="0">
              <a:solidFill>
                <a:srgbClr val="7F7F7F"/>
              </a:solidFill>
            </a:endParaRPr>
          </a:p>
        </p:txBody>
      </p:sp>
    </p:spTree>
    <p:extLst>
      <p:ext uri="{BB962C8B-B14F-4D97-AF65-F5344CB8AC3E}">
        <p14:creationId xmlns:p14="http://schemas.microsoft.com/office/powerpoint/2010/main" val="2401438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endParaRPr lang="en-US" dirty="0" smtClean="0">
              <a:effectLst/>
            </a:endParaRPr>
          </a:p>
          <a:p>
            <a:pPr marL="0" indent="0" algn="ctr">
              <a:buNone/>
            </a:pPr>
            <a:endParaRPr lang="en-US" dirty="0" smtClean="0">
              <a:effectLst/>
            </a:endParaRPr>
          </a:p>
          <a:p>
            <a:pPr marL="0" indent="0" algn="ctr">
              <a:buNone/>
            </a:pPr>
            <a:endParaRPr lang="en-US" dirty="0" smtClean="0">
              <a:effectLst/>
            </a:endParaRPr>
          </a:p>
          <a:p>
            <a:pPr marL="0" indent="0" algn="ctr">
              <a:buNone/>
            </a:pPr>
            <a:endParaRPr lang="en-US" dirty="0" smtClean="0">
              <a:effectLst/>
            </a:endParaRPr>
          </a:p>
          <a:p>
            <a:pPr marL="3085946" lvl="7" indent="0">
              <a:buNone/>
            </a:pPr>
            <a:r>
              <a:rPr lang="en-US" dirty="0" smtClean="0">
                <a:effectLst/>
              </a:rPr>
              <a:t>(A)	Ten </a:t>
            </a:r>
            <a:r>
              <a:rPr lang="en-US" dirty="0" smtClean="0">
                <a:effectLst/>
              </a:rPr>
              <a:t>2-Unit Interests @ $300K Each, $</a:t>
            </a:r>
            <a:r>
              <a:rPr lang="en-US" dirty="0" smtClean="0">
                <a:effectLst/>
              </a:rPr>
              <a:t>3.0 M</a:t>
            </a:r>
            <a:endParaRPr lang="en-US" dirty="0" smtClean="0">
              <a:effectLst/>
            </a:endParaRPr>
          </a:p>
          <a:p>
            <a:pPr marL="3200240" lvl="7" indent="0">
              <a:buNone/>
            </a:pPr>
            <a:r>
              <a:rPr lang="en-US" dirty="0" smtClean="0">
                <a:effectLst/>
              </a:rPr>
              <a:t>           - </a:t>
            </a:r>
            <a:r>
              <a:rPr lang="en-US" u="sng" dirty="0" smtClean="0">
                <a:effectLst/>
              </a:rPr>
              <a:t>Priority </a:t>
            </a:r>
            <a:r>
              <a:rPr lang="en-US" u="sng" dirty="0" smtClean="0">
                <a:effectLst/>
              </a:rPr>
              <a:t>To </a:t>
            </a:r>
            <a:r>
              <a:rPr lang="en-US" u="sng" dirty="0" smtClean="0">
                <a:effectLst/>
              </a:rPr>
              <a:t>Grow </a:t>
            </a:r>
            <a:r>
              <a:rPr lang="en-US" u="sng" dirty="0" smtClean="0"/>
              <a:t>Referral </a:t>
            </a:r>
            <a:r>
              <a:rPr lang="en-US" u="sng" dirty="0" smtClean="0">
                <a:effectLst/>
              </a:rPr>
              <a:t>Sales Revenues</a:t>
            </a:r>
            <a:endParaRPr lang="en-US" u="sng" dirty="0" smtClean="0">
              <a:effectLst/>
            </a:endParaRPr>
          </a:p>
          <a:p>
            <a:pPr marL="3543123" lvl="8" indent="0">
              <a:buNone/>
            </a:pPr>
            <a:endParaRPr lang="en-US" dirty="0" smtClean="0">
              <a:effectLst/>
            </a:endParaRPr>
          </a:p>
          <a:p>
            <a:pPr marL="3085946" lvl="7" indent="0">
              <a:buNone/>
            </a:pPr>
            <a:r>
              <a:rPr lang="en-US" dirty="0" smtClean="0">
                <a:effectLst/>
              </a:rPr>
              <a:t>(B) 	Targeted For Sector Launch Partners With </a:t>
            </a:r>
            <a:r>
              <a:rPr lang="en-US" u="sng" dirty="0" smtClean="0">
                <a:effectLst/>
              </a:rPr>
              <a:t>Senior</a:t>
            </a:r>
          </a:p>
          <a:p>
            <a:pPr marL="3085946" lvl="7" indent="0">
              <a:buNone/>
            </a:pPr>
            <a:r>
              <a:rPr lang="en-US" dirty="0" smtClean="0">
                <a:effectLst/>
              </a:rPr>
              <a:t>		</a:t>
            </a:r>
            <a:r>
              <a:rPr lang="en-US" u="sng" dirty="0" smtClean="0">
                <a:effectLst/>
              </a:rPr>
              <a:t>Access To Enterprise Buyers of OneSource Services</a:t>
            </a:r>
          </a:p>
          <a:p>
            <a:pPr marL="3543123" lvl="8" indent="0">
              <a:buNone/>
            </a:pPr>
            <a:endParaRPr lang="en-US" u="sng" dirty="0" smtClean="0">
              <a:effectLst/>
            </a:endParaRPr>
          </a:p>
          <a:p>
            <a:pPr marL="3543146" lvl="7" indent="-457200">
              <a:buAutoNum type="alphaUcParenBoth" startAt="3"/>
            </a:pPr>
            <a:r>
              <a:rPr lang="en-US" dirty="0" smtClean="0">
                <a:effectLst/>
              </a:rPr>
              <a:t>   </a:t>
            </a:r>
            <a:r>
              <a:rPr lang="en-US" u="sng" dirty="0" smtClean="0">
                <a:effectLst/>
              </a:rPr>
              <a:t>Launch </a:t>
            </a:r>
            <a:r>
              <a:rPr lang="en-US" u="sng" dirty="0" smtClean="0">
                <a:effectLst/>
              </a:rPr>
              <a:t>Partner Investors Earn 10% Sales Referral </a:t>
            </a:r>
            <a:r>
              <a:rPr lang="en-US" u="sng" dirty="0" smtClean="0">
                <a:effectLst/>
              </a:rPr>
              <a:t>Fees</a:t>
            </a:r>
          </a:p>
          <a:p>
            <a:pPr marL="3085946" lvl="7" indent="0">
              <a:buNone/>
            </a:pPr>
            <a:r>
              <a:rPr lang="en-US" dirty="0" smtClean="0"/>
              <a:t>               </a:t>
            </a:r>
            <a:r>
              <a:rPr lang="en-US" u="sng" dirty="0" smtClean="0"/>
              <a:t>- With New Division Options</a:t>
            </a:r>
            <a:endParaRPr lang="en-US" dirty="0" smtClean="0">
              <a:effectLst/>
            </a:endParaRPr>
          </a:p>
          <a:p>
            <a:pPr marL="3543123" lvl="8" indent="0">
              <a:buNone/>
            </a:pPr>
            <a:endParaRPr lang="en-US" dirty="0" smtClean="0">
              <a:effectLst/>
            </a:endParaRPr>
          </a:p>
          <a:p>
            <a:pPr marL="3085946" lvl="7" indent="0">
              <a:buNone/>
            </a:pPr>
            <a:r>
              <a:rPr lang="en-US" dirty="0" smtClean="0">
                <a:effectLst/>
              </a:rPr>
              <a:t>(D) 	Series One SAFE Round Includes Minimum 2% </a:t>
            </a:r>
            <a:r>
              <a:rPr lang="en-US" dirty="0" smtClean="0">
                <a:effectLst/>
              </a:rPr>
              <a:t>Equity</a:t>
            </a:r>
            <a:endParaRPr lang="en-US" dirty="0" smtClean="0">
              <a:effectLst/>
            </a:endParaRPr>
          </a:p>
          <a:p>
            <a:pPr marL="3085946" lvl="7" indent="0">
              <a:buNone/>
            </a:pPr>
            <a:r>
              <a:rPr lang="en-US" dirty="0" smtClean="0">
                <a:effectLst/>
              </a:rPr>
              <a:t>		A Round Floor Guaranteed </a:t>
            </a:r>
            <a:r>
              <a:rPr lang="en-US" dirty="0" smtClean="0">
                <a:effectLst/>
              </a:rPr>
              <a:t>On </a:t>
            </a:r>
            <a:r>
              <a:rPr lang="en-US" dirty="0" smtClean="0">
                <a:effectLst/>
              </a:rPr>
              <a:t>$15M, With Additional</a:t>
            </a:r>
          </a:p>
          <a:p>
            <a:pPr marL="3085946" lvl="7" indent="0">
              <a:buNone/>
            </a:pPr>
            <a:r>
              <a:rPr lang="en-US" dirty="0" smtClean="0">
                <a:effectLst/>
              </a:rPr>
              <a:t>		</a:t>
            </a:r>
            <a:r>
              <a:rPr lang="en-US" u="sng" dirty="0" smtClean="0">
                <a:effectLst/>
              </a:rPr>
              <a:t>Discount Or CAP, Whichever Is Best Investor Value</a:t>
            </a:r>
            <a:r>
              <a:rPr lang="en-US" u="sng" dirty="0" smtClean="0">
                <a:effectLst/>
              </a:rPr>
              <a:t>.</a:t>
            </a:r>
          </a:p>
          <a:p>
            <a:pPr marL="3085946" lvl="7" indent="0">
              <a:buNone/>
            </a:pPr>
            <a:endParaRPr lang="en-US" u="sng" dirty="0" smtClean="0">
              <a:effectLst/>
            </a:endParaRPr>
          </a:p>
          <a:p>
            <a:pPr marL="3543123" lvl="8" indent="0">
              <a:buNone/>
            </a:pPr>
            <a:endParaRPr lang="en-US" u="sng" dirty="0">
              <a:effectLst/>
            </a:endParaRPr>
          </a:p>
          <a:p>
            <a:pPr marL="0" indent="0" algn="ctr">
              <a:buNone/>
            </a:pPr>
            <a:r>
              <a:rPr lang="en-US" sz="2600" b="1" u="sng" dirty="0" smtClean="0">
                <a:effectLst/>
              </a:rPr>
              <a:t>SAFE Structure &amp; Definitions On Following </a:t>
            </a:r>
            <a:r>
              <a:rPr lang="en-US" sz="2600" b="1" u="sng" dirty="0" smtClean="0">
                <a:effectLst/>
              </a:rPr>
              <a:t>Pages</a:t>
            </a:r>
            <a:endParaRPr lang="en-US" sz="2600" b="1" u="sng" dirty="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18</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
            </a:r>
            <a:br>
              <a:rPr lang="en-US" dirty="0" smtClean="0"/>
            </a:br>
            <a:r>
              <a:rPr lang="en-US" sz="4000" dirty="0" smtClean="0"/>
              <a:t>Investor Series One SAFE Round</a:t>
            </a:r>
            <a:br>
              <a:rPr lang="en-US" sz="4000" dirty="0" smtClean="0"/>
            </a:br>
            <a:r>
              <a:rPr lang="en-US" sz="2700" dirty="0" smtClean="0"/>
              <a:t/>
            </a:r>
            <a:br>
              <a:rPr lang="en-US" sz="2700" dirty="0" smtClean="0"/>
            </a:br>
            <a:r>
              <a:rPr lang="en-US" sz="2700" dirty="0" smtClean="0"/>
              <a:t>(Simple Agreement for Future Equity)</a:t>
            </a:r>
            <a:endParaRPr lang="en-US" dirty="0"/>
          </a:p>
        </p:txBody>
      </p:sp>
    </p:spTree>
    <p:extLst>
      <p:ext uri="{BB962C8B-B14F-4D97-AF65-F5344CB8AC3E}">
        <p14:creationId xmlns:p14="http://schemas.microsoft.com/office/powerpoint/2010/main" val="19114624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1714414" lvl="4" indent="0">
              <a:buNone/>
            </a:pPr>
            <a:r>
              <a:rPr lang="en-US" dirty="0" smtClean="0">
                <a:effectLst/>
              </a:rPr>
              <a:t>   </a:t>
            </a:r>
          </a:p>
          <a:p>
            <a:pPr marL="1714414" lvl="4" indent="0">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19</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err="1" smtClean="0">
                <a:solidFill>
                  <a:srgbClr val="FFFFFF"/>
                </a:solidFill>
              </a:rPr>
              <a:t>VoiceSecure</a:t>
            </a:r>
            <a:r>
              <a:rPr lang="en-US" dirty="0" smtClean="0">
                <a:solidFill>
                  <a:srgbClr val="FFFFFF"/>
                </a:solidFill>
              </a:rPr>
              <a:t> | US</a:t>
            </a:r>
            <a:br>
              <a:rPr lang="en-US" dirty="0" smtClean="0">
                <a:solidFill>
                  <a:srgbClr val="FFFFFF"/>
                </a:solidFill>
              </a:rPr>
            </a:br>
            <a:r>
              <a:rPr lang="en-US" sz="3600" dirty="0" smtClean="0"/>
              <a:t>Series One SAFE Structure</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55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US" dirty="0" smtClean="0">
              <a:effectLst/>
            </a:endParaRPr>
          </a:p>
          <a:p>
            <a:pPr algn="ctr"/>
            <a:endParaRPr lang="en-US" dirty="0" smtClean="0">
              <a:effectLst/>
            </a:endParaRPr>
          </a:p>
          <a:p>
            <a:endParaRPr lang="en-US" dirty="0">
              <a:effectLst/>
            </a:endParaRPr>
          </a:p>
          <a:p>
            <a:pPr lvl="1"/>
            <a:r>
              <a:rPr lang="en-US" dirty="0" smtClean="0">
                <a:effectLst/>
              </a:rPr>
              <a:t>SAFE (Simple Agreement for Future Equity) </a:t>
            </a:r>
            <a:r>
              <a:rPr lang="en-US" dirty="0" smtClean="0">
                <a:effectLst/>
              </a:rPr>
              <a:t>Structure Introduced </a:t>
            </a:r>
            <a:r>
              <a:rPr lang="en-US" dirty="0" smtClean="0">
                <a:effectLst/>
              </a:rPr>
              <a:t>By Y </a:t>
            </a:r>
            <a:r>
              <a:rPr lang="en-US" dirty="0" err="1" smtClean="0">
                <a:effectLst/>
              </a:rPr>
              <a:t>Combinator</a:t>
            </a:r>
            <a:r>
              <a:rPr lang="en-US" dirty="0" smtClean="0">
                <a:effectLst/>
              </a:rPr>
              <a:t>, Silicon Valley Tech </a:t>
            </a:r>
            <a:r>
              <a:rPr lang="en-US" dirty="0" smtClean="0">
                <a:effectLst/>
              </a:rPr>
              <a:t>Incubator.</a:t>
            </a:r>
            <a:endParaRPr lang="en-US" dirty="0" smtClean="0">
              <a:effectLst/>
            </a:endParaRPr>
          </a:p>
          <a:p>
            <a:pPr marL="400030" lvl="1" indent="0">
              <a:buNone/>
            </a:pPr>
            <a:endParaRPr lang="en-US" dirty="0">
              <a:effectLst/>
            </a:endParaRPr>
          </a:p>
          <a:p>
            <a:pPr lvl="1"/>
            <a:r>
              <a:rPr lang="en-US" dirty="0" smtClean="0">
                <a:effectLst/>
              </a:rPr>
              <a:t>Y </a:t>
            </a:r>
            <a:r>
              <a:rPr lang="en-US" dirty="0" err="1" smtClean="0">
                <a:effectLst/>
              </a:rPr>
              <a:t>Combinator</a:t>
            </a:r>
            <a:r>
              <a:rPr lang="en-US" dirty="0" smtClean="0">
                <a:effectLst/>
              </a:rPr>
              <a:t> Has Funded 750+ Safe </a:t>
            </a:r>
            <a:r>
              <a:rPr lang="en-US" dirty="0" smtClean="0">
                <a:effectLst/>
              </a:rPr>
              <a:t>Investments With </a:t>
            </a:r>
            <a:r>
              <a:rPr lang="en-US" dirty="0" smtClean="0">
                <a:effectLst/>
              </a:rPr>
              <a:t>Belief </a:t>
            </a:r>
            <a:r>
              <a:rPr lang="en-US" dirty="0" smtClean="0"/>
              <a:t>The SAFE Structure</a:t>
            </a:r>
            <a:r>
              <a:rPr lang="en-US" dirty="0" smtClean="0">
                <a:effectLst/>
              </a:rPr>
              <a:t> </a:t>
            </a:r>
            <a:r>
              <a:rPr lang="en-US" dirty="0" smtClean="0">
                <a:effectLst/>
              </a:rPr>
              <a:t>Has Unique Benefits To All </a:t>
            </a:r>
            <a:r>
              <a:rPr lang="en-US" dirty="0" smtClean="0">
                <a:effectLst/>
              </a:rPr>
              <a:t>Interests.</a:t>
            </a:r>
            <a:endParaRPr lang="en-US" dirty="0" smtClean="0">
              <a:effectLst/>
            </a:endParaRPr>
          </a:p>
          <a:p>
            <a:pPr marL="400030" lvl="1" indent="0">
              <a:buNone/>
            </a:pPr>
            <a:endParaRPr lang="en-US" dirty="0">
              <a:effectLst/>
            </a:endParaRPr>
          </a:p>
          <a:p>
            <a:pPr lvl="1"/>
            <a:r>
              <a:rPr lang="en-US" dirty="0" smtClean="0">
                <a:effectLst/>
              </a:rPr>
              <a:t>It Allows Future A Round, Or Sale of </a:t>
            </a:r>
            <a:r>
              <a:rPr lang="en-US" dirty="0" smtClean="0">
                <a:effectLst/>
              </a:rPr>
              <a:t>Company To </a:t>
            </a:r>
            <a:r>
              <a:rPr lang="en-US" dirty="0" smtClean="0">
                <a:effectLst/>
              </a:rPr>
              <a:t>Value </a:t>
            </a:r>
            <a:r>
              <a:rPr lang="en-US" dirty="0" smtClean="0">
                <a:effectLst/>
              </a:rPr>
              <a:t>The Business</a:t>
            </a:r>
            <a:r>
              <a:rPr lang="en-US" dirty="0" smtClean="0">
                <a:effectLst/>
              </a:rPr>
              <a:t>, And Investor Equity Interests.</a:t>
            </a:r>
          </a:p>
          <a:p>
            <a:pPr lvl="1"/>
            <a:endParaRPr lang="en-US" dirty="0" smtClean="0"/>
          </a:p>
          <a:p>
            <a:pPr lvl="1"/>
            <a:r>
              <a:rPr lang="en-US" dirty="0" smtClean="0"/>
              <a:t>Investor </a:t>
            </a:r>
            <a:r>
              <a:rPr lang="en-US" dirty="0"/>
              <a:t>Also Receives Either 20% Discount On The A Round Valuation / Sale Value Conversion, </a:t>
            </a:r>
          </a:p>
          <a:p>
            <a:pPr marL="457177" lvl="1" indent="0">
              <a:buNone/>
            </a:pPr>
            <a:r>
              <a:rPr lang="en-US" dirty="0"/>
              <a:t>     </a:t>
            </a:r>
            <a:r>
              <a:rPr lang="en-US" dirty="0" smtClean="0"/>
              <a:t> Valuation </a:t>
            </a:r>
            <a:r>
              <a:rPr lang="en-US" dirty="0"/>
              <a:t>CAP To Reduce Potential Dilution Past CAP.</a:t>
            </a:r>
          </a:p>
          <a:p>
            <a:pPr marL="400030" lvl="1" indent="0">
              <a:buNone/>
            </a:pPr>
            <a:endParaRPr lang="en-US" dirty="0">
              <a:effectLst/>
            </a:endParaRPr>
          </a:p>
          <a:p>
            <a:pPr lvl="1"/>
            <a:r>
              <a:rPr lang="en-US" dirty="0" smtClean="0">
                <a:effectLst/>
              </a:rPr>
              <a:t>Company Guarantees $15M Minimum A </a:t>
            </a:r>
            <a:r>
              <a:rPr lang="en-US" dirty="0" smtClean="0">
                <a:effectLst/>
              </a:rPr>
              <a:t>Round Value, Or Issues Additional Shares To That Value.</a:t>
            </a:r>
          </a:p>
          <a:p>
            <a:pPr marL="0" indent="0">
              <a:buNone/>
            </a:pPr>
            <a:endParaRPr lang="en-US" dirty="0" smtClean="0">
              <a:effectLst/>
            </a:endParaRPr>
          </a:p>
          <a:p>
            <a:pPr marL="0" indent="0">
              <a:buNone/>
            </a:pPr>
            <a:endParaRPr lang="en-US" dirty="0" smtClean="0">
              <a:effectLst/>
            </a:endParaRPr>
          </a:p>
          <a:p>
            <a:pPr marL="0" indent="0" algn="ctr">
              <a:buNone/>
            </a:pPr>
            <a:endParaRPr lang="en-US" dirty="0">
              <a:effectLst/>
            </a:endParaRPr>
          </a:p>
          <a:p>
            <a:pPr marL="0" indent="0" algn="ctr">
              <a:buNone/>
            </a:pPr>
            <a:r>
              <a:rPr lang="en-US" dirty="0" smtClean="0">
                <a:effectLst/>
              </a:rPr>
              <a:t>- Safe Definitions Attached + Conversion Calculator</a:t>
            </a:r>
            <a:endParaRPr lang="en-US" dirty="0">
              <a:effectLst/>
            </a:endParaRPr>
          </a:p>
        </p:txBody>
      </p:sp>
    </p:spTree>
    <p:extLst>
      <p:ext uri="{BB962C8B-B14F-4D97-AF65-F5344CB8AC3E}">
        <p14:creationId xmlns:p14="http://schemas.microsoft.com/office/powerpoint/2010/main" val="998789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
            </a:r>
            <a:br>
              <a:rPr lang="en-US" sz="3200" dirty="0" smtClean="0"/>
            </a:br>
            <a:r>
              <a:rPr lang="en-US" sz="3200" dirty="0" smtClean="0"/>
              <a:t>INTRODUCTION</a:t>
            </a:r>
            <a:endParaRPr lang="en-US" sz="3200" dirty="0">
              <a:effectLst>
                <a:glow rad="254000">
                  <a:srgbClr val="FFFF00">
                    <a:alpha val="85000"/>
                  </a:srgbClr>
                </a:glow>
              </a:effectLst>
            </a:endParaRPr>
          </a:p>
        </p:txBody>
      </p:sp>
      <p:sp>
        <p:nvSpPr>
          <p:cNvPr id="3" name="Content Placeholder 2"/>
          <p:cNvSpPr>
            <a:spLocks noGrp="1"/>
          </p:cNvSpPr>
          <p:nvPr>
            <p:ph idx="1"/>
          </p:nvPr>
        </p:nvSpPr>
        <p:spPr>
          <a:xfrm>
            <a:off x="617220" y="1259712"/>
            <a:ext cx="11109960" cy="4866458"/>
          </a:xfrm>
        </p:spPr>
        <p:txBody>
          <a:bodyPr>
            <a:normAutofit fontScale="77500" lnSpcReduction="20000"/>
          </a:bodyPr>
          <a:lstStyle/>
          <a:p>
            <a:pPr marL="0" indent="0" algn="ctr">
              <a:buNone/>
            </a:pPr>
            <a:endParaRPr lang="en-US" dirty="0" smtClean="0">
              <a:effectLst>
                <a:glow rad="254000">
                  <a:srgbClr val="FFFF00">
                    <a:alpha val="85000"/>
                  </a:srgbClr>
                </a:glow>
              </a:effectLst>
            </a:endParaRPr>
          </a:p>
          <a:p>
            <a:pPr algn="ctr"/>
            <a:r>
              <a:rPr lang="en-US" dirty="0" smtClean="0">
                <a:effectLst>
                  <a:glow rad="254000">
                    <a:srgbClr val="FFFF00">
                      <a:alpha val="85000"/>
                    </a:srgbClr>
                  </a:glow>
                </a:effectLst>
              </a:rPr>
              <a:t>Our Voice: The Future of Identity Based Computing</a:t>
            </a:r>
          </a:p>
          <a:p>
            <a:pPr marL="0" indent="0" algn="ctr">
              <a:buNone/>
            </a:pPr>
            <a:endParaRPr lang="en-US" dirty="0" smtClean="0"/>
          </a:p>
          <a:p>
            <a:pPr algn="ctr"/>
            <a:r>
              <a:rPr lang="en-US" dirty="0" smtClean="0"/>
              <a:t>A OneSource Global </a:t>
            </a:r>
            <a:r>
              <a:rPr lang="en-US" dirty="0" smtClean="0"/>
              <a:t>Integration of Secure Voice,</a:t>
            </a:r>
          </a:p>
          <a:p>
            <a:pPr marL="0" indent="0" algn="ctr">
              <a:buNone/>
            </a:pPr>
            <a:r>
              <a:rPr lang="en-US" dirty="0" smtClean="0"/>
              <a:t>Facial, Fingerprint, Device History, Telecom</a:t>
            </a:r>
          </a:p>
          <a:p>
            <a:pPr marL="0" indent="0" algn="ctr">
              <a:buNone/>
            </a:pPr>
            <a:r>
              <a:rPr lang="en-US" dirty="0" smtClean="0"/>
              <a:t>Network Analysis, Govt. </a:t>
            </a:r>
            <a:r>
              <a:rPr lang="en-US" dirty="0" smtClean="0"/>
              <a:t>ID Document Verification</a:t>
            </a:r>
          </a:p>
          <a:p>
            <a:pPr marL="0" indent="0" algn="ctr">
              <a:buNone/>
            </a:pPr>
            <a:endParaRPr lang="en-US" dirty="0" smtClean="0"/>
          </a:p>
          <a:p>
            <a:pPr algn="ctr"/>
            <a:r>
              <a:rPr lang="en-US" dirty="0" smtClean="0">
                <a:effectLst>
                  <a:glow rad="254000">
                    <a:srgbClr val="FFFF00">
                      <a:alpha val="85000"/>
                    </a:srgbClr>
                  </a:glow>
                </a:effectLst>
              </a:rPr>
              <a:t>Linking </a:t>
            </a:r>
            <a:r>
              <a:rPr lang="en-US" dirty="0">
                <a:effectLst>
                  <a:glow rad="254000">
                    <a:srgbClr val="FFFF00">
                      <a:alpha val="85000"/>
                    </a:srgbClr>
                  </a:glow>
                </a:effectLst>
              </a:rPr>
              <a:t>Secure Voice Identification to</a:t>
            </a:r>
          </a:p>
          <a:p>
            <a:pPr marL="0" indent="0" algn="ctr">
              <a:buNone/>
            </a:pPr>
            <a:r>
              <a:rPr lang="en-US" dirty="0">
                <a:effectLst>
                  <a:glow rad="254000">
                    <a:srgbClr val="FFFF00">
                      <a:alpha val="85000"/>
                    </a:srgbClr>
                  </a:glow>
                </a:effectLst>
              </a:rPr>
              <a:t>Enhanced AI Customer Experience Platforms</a:t>
            </a:r>
          </a:p>
          <a:p>
            <a:pPr marL="0" indent="0" algn="ctr">
              <a:buNone/>
            </a:pPr>
            <a:endParaRPr lang="en-US" dirty="0"/>
          </a:p>
          <a:p>
            <a:pPr algn="ctr"/>
            <a:r>
              <a:rPr lang="en-US" dirty="0" smtClean="0"/>
              <a:t>Developed for Enterprise Scale Distribution Channels</a:t>
            </a:r>
          </a:p>
          <a:p>
            <a:pPr marL="0" indent="0" algn="ctr">
              <a:buNone/>
            </a:pPr>
            <a:r>
              <a:rPr lang="en-US" dirty="0" smtClean="0"/>
              <a:t>&amp; OneSource Integration of Major Platform Providers</a:t>
            </a:r>
          </a:p>
          <a:p>
            <a:pPr algn="ctr"/>
            <a:endParaRPr lang="en-US" dirty="0"/>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a:t>
            </a:fld>
            <a:r>
              <a:rPr lang="en-US" dirty="0" smtClean="0"/>
              <a:t> -</a:t>
            </a:r>
            <a:endParaRPr lang="en-US" dirty="0"/>
          </a:p>
        </p:txBody>
      </p:sp>
    </p:spTree>
    <p:extLst>
      <p:ext uri="{BB962C8B-B14F-4D97-AF65-F5344CB8AC3E}">
        <p14:creationId xmlns:p14="http://schemas.microsoft.com/office/powerpoint/2010/main" val="6397742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1714414" lvl="4" indent="0">
              <a:buNone/>
            </a:pPr>
            <a:r>
              <a:rPr lang="en-US" dirty="0" smtClean="0">
                <a:effectLst/>
              </a:rPr>
              <a:t>   </a:t>
            </a:r>
          </a:p>
          <a:p>
            <a:pPr marL="1714414" lvl="4" indent="0">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20</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Series </a:t>
            </a:r>
            <a:r>
              <a:rPr lang="en-US" sz="3600" dirty="0" smtClean="0"/>
              <a:t>One SAFE Benefits</a:t>
            </a:r>
            <a:endParaRPr lang="en-US" sz="3600" dirty="0"/>
          </a:p>
        </p:txBody>
      </p:sp>
      <p:sp>
        <p:nvSpPr>
          <p:cNvPr id="6" name="Content Placeholder 2"/>
          <p:cNvSpPr txBox="1">
            <a:spLocks/>
          </p:cNvSpPr>
          <p:nvPr/>
        </p:nvSpPr>
        <p:spPr>
          <a:xfrm>
            <a:off x="617219" y="1410890"/>
            <a:ext cx="11425267" cy="4866458"/>
          </a:xfrm>
          <a:prstGeom prst="rect">
            <a:avLst/>
          </a:prstGeom>
        </p:spPr>
        <p:txBody>
          <a:bodyPr vert="horz" lIns="91435" tIns="45718" rIns="91435" bIns="45718" rtlCol="0">
            <a:noAutofit/>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sz="1200" b="1" dirty="0" smtClean="0"/>
          </a:p>
          <a:p>
            <a:pPr marL="0" indent="0" algn="ctr">
              <a:buNone/>
            </a:pPr>
            <a:r>
              <a:rPr lang="en-US" sz="1200" b="1" dirty="0" smtClean="0"/>
              <a:t>This </a:t>
            </a:r>
            <a:r>
              <a:rPr lang="en-US" sz="1200" b="1" dirty="0"/>
              <a:t>SAFE Instrument is geared and architected for Multi-X return on Investment through an eventual </a:t>
            </a:r>
            <a:r>
              <a:rPr lang="en-US" sz="1200" b="1" dirty="0" smtClean="0"/>
              <a:t>EXIT </a:t>
            </a:r>
            <a:r>
              <a:rPr lang="en-US" sz="1200" b="1" dirty="0"/>
              <a:t>Event and has the following key considerations:</a:t>
            </a:r>
          </a:p>
          <a:p>
            <a:pPr marL="0" indent="0">
              <a:buNone/>
            </a:pPr>
            <a:r>
              <a:rPr lang="en-US" sz="1100" b="1" dirty="0"/>
              <a:t> </a:t>
            </a:r>
          </a:p>
          <a:p>
            <a:r>
              <a:rPr lang="en-US" sz="1000" b="1" dirty="0"/>
              <a:t>Prevents Dilution through Round A Valuation for SAFE Holders – Management and Founder Units are diluted for new Equity Financing</a:t>
            </a:r>
            <a:r>
              <a:rPr lang="en-US" sz="1000" b="1" dirty="0" smtClean="0"/>
              <a:t>, should </a:t>
            </a:r>
            <a:r>
              <a:rPr lang="en-US" sz="1000" b="1" dirty="0"/>
              <a:t>a Round A Event be necessary or realized.</a:t>
            </a:r>
          </a:p>
          <a:p>
            <a:pPr marL="457177" lvl="1" indent="0">
              <a:buNone/>
            </a:pPr>
            <a:r>
              <a:rPr lang="en-US" sz="1000" b="1" dirty="0" smtClean="0"/>
              <a:t>- Protects </a:t>
            </a:r>
            <a:r>
              <a:rPr lang="en-US" sz="1000" b="1" dirty="0"/>
              <a:t>Share Value of the SAFE Holder through subsequent Funding</a:t>
            </a:r>
          </a:p>
          <a:p>
            <a:pPr marL="0" indent="0">
              <a:buNone/>
            </a:pPr>
            <a:r>
              <a:rPr lang="en-US" sz="1000" b="1" dirty="0"/>
              <a:t> </a:t>
            </a:r>
          </a:p>
          <a:p>
            <a:r>
              <a:rPr lang="en-US" sz="1000" b="1" dirty="0"/>
              <a:t>Provides a CAP Value, from which substantial X return values may be realized based on the EXIT Valuation (i.e. 2X, 4X, 7X, 10X …)</a:t>
            </a:r>
          </a:p>
          <a:p>
            <a:pPr marL="457177" lvl="1" indent="0">
              <a:buNone/>
            </a:pPr>
            <a:r>
              <a:rPr lang="en-US" sz="1000" b="1" dirty="0" smtClean="0"/>
              <a:t>- Protects </a:t>
            </a:r>
            <a:r>
              <a:rPr lang="en-US" sz="1000" b="1" dirty="0"/>
              <a:t>the Upside from being Diluted away from SAFE Holder</a:t>
            </a:r>
          </a:p>
          <a:p>
            <a:pPr marL="0" indent="0">
              <a:buNone/>
            </a:pPr>
            <a:r>
              <a:rPr lang="en-US" sz="1000" b="1" dirty="0"/>
              <a:t> </a:t>
            </a:r>
          </a:p>
          <a:p>
            <a:r>
              <a:rPr lang="en-US" sz="1000" b="1" dirty="0"/>
              <a:t>Provides a FLOOR Value, from which the SAFE Holder’s value is protected should a down-round valuation occur that is less favorable for the Holder.</a:t>
            </a:r>
          </a:p>
          <a:p>
            <a:pPr marL="457177" lvl="1" indent="0">
              <a:buNone/>
            </a:pPr>
            <a:r>
              <a:rPr lang="en-US" sz="1000" b="1" dirty="0" smtClean="0"/>
              <a:t>- Protects </a:t>
            </a:r>
            <a:r>
              <a:rPr lang="en-US" sz="1000" b="1" dirty="0"/>
              <a:t>the Downside</a:t>
            </a:r>
          </a:p>
          <a:p>
            <a:pPr marL="457177" lvl="1" indent="0">
              <a:buNone/>
            </a:pPr>
            <a:r>
              <a:rPr lang="en-US" sz="1000" b="1" dirty="0" smtClean="0"/>
              <a:t>- Covers </a:t>
            </a:r>
            <a:r>
              <a:rPr lang="en-US" sz="1000" b="1" dirty="0"/>
              <a:t>the Investor’s Investor Amount at Full Value Plus 20%,(1.2X), since the Discount and CAP would be Lower</a:t>
            </a:r>
          </a:p>
          <a:p>
            <a:pPr marL="0" indent="0">
              <a:buNone/>
            </a:pPr>
            <a:r>
              <a:rPr lang="en-US" sz="1000" b="1" dirty="0"/>
              <a:t> </a:t>
            </a:r>
          </a:p>
          <a:p>
            <a:r>
              <a:rPr lang="en-US" sz="1000" b="1" dirty="0"/>
              <a:t>Provides a SAFE Discount Rate of 20%, should this SAFE Discount (80% of Valuation Buy in) be higher than a CAP Value Buy in</a:t>
            </a:r>
          </a:p>
          <a:p>
            <a:pPr marL="457177" lvl="1" indent="0">
              <a:buNone/>
            </a:pPr>
            <a:r>
              <a:rPr lang="en-US" sz="1000" b="1" dirty="0" smtClean="0"/>
              <a:t>- Provides </a:t>
            </a:r>
            <a:r>
              <a:rPr lang="en-US" sz="1000" b="1" dirty="0"/>
              <a:t>a BASE Valuation from which an Investment is Calculated and a return of 1.25X minimum (if CAP is lower)</a:t>
            </a:r>
          </a:p>
          <a:p>
            <a:pPr marL="0" indent="0">
              <a:buNone/>
            </a:pPr>
            <a:r>
              <a:rPr lang="en-US" sz="1000" b="1" dirty="0"/>
              <a:t> </a:t>
            </a:r>
          </a:p>
          <a:p>
            <a:r>
              <a:rPr lang="en-US" sz="1000" b="1" dirty="0"/>
              <a:t>Has a Time Trigger, providing a maximum amount of time that an Investor would hold the SAFE, should an EXIT or Round A Financing Event </a:t>
            </a:r>
            <a:r>
              <a:rPr lang="en-US" sz="1000" b="1" dirty="0" smtClean="0"/>
              <a:t>not occur</a:t>
            </a:r>
          </a:p>
          <a:p>
            <a:pPr marL="0" lvl="0" indent="0">
              <a:buNone/>
            </a:pPr>
            <a:r>
              <a:rPr lang="en-US" sz="1000" b="1" dirty="0" smtClean="0"/>
              <a:t>	- Automatically </a:t>
            </a:r>
            <a:r>
              <a:rPr lang="en-US" sz="1000" b="1" dirty="0"/>
              <a:t>converting the SAFE Holder to the DISCOUNT Rate of the FLOOR Value</a:t>
            </a:r>
          </a:p>
          <a:p>
            <a:pPr marL="0" indent="0">
              <a:buNone/>
            </a:pPr>
            <a:r>
              <a:rPr lang="en-US" sz="1000" b="1" dirty="0"/>
              <a:t> </a:t>
            </a:r>
          </a:p>
          <a:p>
            <a:r>
              <a:rPr lang="en-US" sz="1000" b="1" dirty="0"/>
              <a:t>Provides mechanisms for a Preferred ranking Return of payment of the Investment Amount in the event of Dissolution</a:t>
            </a:r>
          </a:p>
          <a:p>
            <a:pPr marL="0" indent="0">
              <a:buNone/>
            </a:pPr>
            <a:r>
              <a:rPr lang="en-US" sz="1000" b="1" dirty="0"/>
              <a:t> </a:t>
            </a:r>
          </a:p>
          <a:p>
            <a:r>
              <a:rPr lang="en-US" sz="1000" b="1" dirty="0"/>
              <a:t>Provides Equity Conversion Triggers for “Change of Control” – or Early Exit, based on the same metrics as a “Round A” funding event.</a:t>
            </a:r>
          </a:p>
          <a:p>
            <a:pPr marL="0" indent="0">
              <a:buNone/>
            </a:pPr>
            <a:r>
              <a:rPr lang="en-US" sz="1000" b="1" dirty="0"/>
              <a:t> </a:t>
            </a:r>
          </a:p>
          <a:p>
            <a:r>
              <a:rPr lang="en-US" sz="1000" b="1" dirty="0"/>
              <a:t>Contemplates Most Favored Nation clauses, allowing the SAFE Holder to opt for a Future Agreement that has more favorable terms, </a:t>
            </a:r>
            <a:r>
              <a:rPr lang="en-US" sz="1000" b="1" dirty="0" smtClean="0"/>
              <a:t>should the </a:t>
            </a:r>
            <a:r>
              <a:rPr lang="en-US" sz="1000" b="1" dirty="0"/>
              <a:t>Company ever offer more favorable </a:t>
            </a:r>
            <a:endParaRPr lang="en-US" sz="1000" b="1" dirty="0" smtClean="0"/>
          </a:p>
          <a:p>
            <a:pPr marL="0" indent="0">
              <a:buNone/>
            </a:pPr>
            <a:r>
              <a:rPr lang="en-US" sz="1000" b="1" dirty="0" smtClean="0"/>
              <a:t>            SAFE </a:t>
            </a:r>
            <a:r>
              <a:rPr lang="en-US" sz="1000" b="1" dirty="0"/>
              <a:t>Terms or Securities Terms in Subsequent Financing that would otherwise be more beneficial to the SAFE Holder</a:t>
            </a:r>
            <a:r>
              <a:rPr lang="en-US" sz="1000" b="1" dirty="0" smtClean="0"/>
              <a:t>.</a:t>
            </a:r>
            <a:endParaRPr lang="en-US" sz="900" b="1" dirty="0"/>
          </a:p>
        </p:txBody>
      </p:sp>
    </p:spTree>
    <p:extLst>
      <p:ext uri="{BB962C8B-B14F-4D97-AF65-F5344CB8AC3E}">
        <p14:creationId xmlns:p14="http://schemas.microsoft.com/office/powerpoint/2010/main" val="2974142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21</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err="1" smtClean="0"/>
              <a:t>VoiceSecure</a:t>
            </a:r>
            <a:r>
              <a:rPr lang="en-US" dirty="0" smtClean="0"/>
              <a:t> | US</a:t>
            </a:r>
            <a:br>
              <a:rPr lang="en-US" dirty="0" smtClean="0"/>
            </a:br>
            <a:r>
              <a:rPr lang="en-US" sz="3600" dirty="0" smtClean="0"/>
              <a:t>Proposed Use Of Proceeds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70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smtClean="0">
              <a:effectLst/>
            </a:endParaRPr>
          </a:p>
          <a:p>
            <a:pPr algn="ctr"/>
            <a:endParaRPr lang="en-US" dirty="0">
              <a:effectLst/>
            </a:endParaRPr>
          </a:p>
          <a:p>
            <a:pPr marL="2628768" lvl="6" indent="0">
              <a:buNone/>
            </a:pPr>
            <a:r>
              <a:rPr lang="en-US" sz="2300" b="1" dirty="0" smtClean="0">
                <a:effectLst/>
              </a:rPr>
              <a:t>	     (</a:t>
            </a:r>
            <a:r>
              <a:rPr lang="en-US" sz="2300" b="1" dirty="0" smtClean="0">
                <a:effectLst/>
              </a:rPr>
              <a:t>A) </a:t>
            </a:r>
            <a:r>
              <a:rPr lang="en-US" sz="2300" b="1" dirty="0" smtClean="0">
                <a:effectLst/>
              </a:rPr>
              <a:t>    </a:t>
            </a:r>
            <a:r>
              <a:rPr lang="en-US" sz="2300" dirty="0" smtClean="0">
                <a:effectLst/>
              </a:rPr>
              <a:t>Purchase </a:t>
            </a:r>
            <a:r>
              <a:rPr lang="en-US" sz="2300" dirty="0" smtClean="0">
                <a:effectLst/>
              </a:rPr>
              <a:t>of IP &amp; North American Telecom Databases ($375K)</a:t>
            </a:r>
          </a:p>
          <a:p>
            <a:pPr marL="2628768" lvl="6" indent="0">
              <a:buNone/>
            </a:pPr>
            <a:endParaRPr lang="en-US" sz="2300" dirty="0">
              <a:effectLst/>
            </a:endParaRPr>
          </a:p>
          <a:p>
            <a:pPr marL="2628768" lvl="6" indent="0">
              <a:buNone/>
            </a:pPr>
            <a:r>
              <a:rPr lang="en-US" sz="2300" b="1" dirty="0" smtClean="0">
                <a:effectLst/>
              </a:rPr>
              <a:t>	     (</a:t>
            </a:r>
            <a:r>
              <a:rPr lang="en-US" sz="2300" b="1" dirty="0" smtClean="0">
                <a:effectLst/>
              </a:rPr>
              <a:t>B) </a:t>
            </a:r>
            <a:r>
              <a:rPr lang="en-US" sz="2300" b="1" dirty="0" smtClean="0">
                <a:effectLst/>
              </a:rPr>
              <a:t>    </a:t>
            </a:r>
            <a:r>
              <a:rPr lang="en-US" sz="2300" dirty="0" smtClean="0">
                <a:effectLst/>
              </a:rPr>
              <a:t>Standard </a:t>
            </a:r>
            <a:r>
              <a:rPr lang="en-US" sz="2300" dirty="0" smtClean="0">
                <a:effectLst/>
              </a:rPr>
              <a:t>Business Organization, Legal, Office</a:t>
            </a:r>
          </a:p>
          <a:p>
            <a:pPr marL="2628768" lvl="6" indent="0">
              <a:buNone/>
            </a:pPr>
            <a:endParaRPr lang="en-US" sz="2300" dirty="0" smtClean="0">
              <a:effectLst/>
            </a:endParaRPr>
          </a:p>
          <a:p>
            <a:pPr marL="2628768" lvl="6" indent="0">
              <a:buNone/>
            </a:pPr>
            <a:r>
              <a:rPr lang="en-US" sz="2300" dirty="0" smtClean="0">
                <a:effectLst/>
              </a:rPr>
              <a:t>	     </a:t>
            </a:r>
            <a:r>
              <a:rPr lang="en-US" sz="2300" b="1" dirty="0" smtClean="0">
                <a:effectLst/>
              </a:rPr>
              <a:t>(</a:t>
            </a:r>
            <a:r>
              <a:rPr lang="en-US" sz="2300" b="1" dirty="0" smtClean="0">
                <a:effectLst/>
              </a:rPr>
              <a:t>C)</a:t>
            </a:r>
            <a:r>
              <a:rPr lang="en-US" sz="2300" dirty="0" smtClean="0">
                <a:effectLst/>
              </a:rPr>
              <a:t> </a:t>
            </a:r>
            <a:r>
              <a:rPr lang="en-US" sz="2300" dirty="0" smtClean="0">
                <a:effectLst/>
              </a:rPr>
              <a:t>    Hiring </a:t>
            </a:r>
            <a:r>
              <a:rPr lang="en-US" sz="2300" dirty="0" smtClean="0">
                <a:effectLst/>
              </a:rPr>
              <a:t>Of President, CFO / COO / Attorney, 4 Sector Sales Directors</a:t>
            </a:r>
            <a:r>
              <a:rPr lang="en-US" sz="2300" dirty="0" smtClean="0">
                <a:effectLst/>
              </a:rPr>
              <a:t>,</a:t>
            </a:r>
          </a:p>
          <a:p>
            <a:pPr marL="2628768" lvl="6" indent="0">
              <a:buNone/>
            </a:pPr>
            <a:r>
              <a:rPr lang="en-US" sz="2300" dirty="0"/>
              <a:t> </a:t>
            </a:r>
            <a:r>
              <a:rPr lang="en-US" sz="2300" dirty="0" smtClean="0"/>
              <a:t>    	  </a:t>
            </a:r>
            <a:r>
              <a:rPr lang="en-US" sz="2300" dirty="0" smtClean="0">
                <a:effectLst/>
              </a:rPr>
              <a:t>And </a:t>
            </a:r>
            <a:r>
              <a:rPr lang="en-US" sz="2300" dirty="0" smtClean="0">
                <a:effectLst/>
              </a:rPr>
              <a:t>Technical Support Team Staffing</a:t>
            </a:r>
          </a:p>
          <a:p>
            <a:pPr marL="2628768" lvl="6" indent="0">
              <a:buNone/>
            </a:pPr>
            <a:endParaRPr lang="en-US" sz="2300" dirty="0">
              <a:effectLst/>
            </a:endParaRPr>
          </a:p>
          <a:p>
            <a:pPr marL="2628768" lvl="6" indent="0">
              <a:buNone/>
            </a:pPr>
            <a:r>
              <a:rPr lang="en-US" sz="2300" dirty="0" smtClean="0">
                <a:effectLst/>
              </a:rPr>
              <a:t>	     </a:t>
            </a:r>
            <a:r>
              <a:rPr lang="en-US" sz="2300" b="1" dirty="0" smtClean="0">
                <a:effectLst/>
              </a:rPr>
              <a:t>(</a:t>
            </a:r>
            <a:r>
              <a:rPr lang="en-US" sz="2300" b="1" dirty="0" smtClean="0">
                <a:effectLst/>
              </a:rPr>
              <a:t>D)</a:t>
            </a:r>
            <a:r>
              <a:rPr lang="en-US" sz="2300" dirty="0" smtClean="0">
                <a:effectLst/>
              </a:rPr>
              <a:t> </a:t>
            </a:r>
            <a:r>
              <a:rPr lang="en-US" sz="2300" dirty="0" smtClean="0">
                <a:effectLst/>
              </a:rPr>
              <a:t>    Operations </a:t>
            </a:r>
            <a:r>
              <a:rPr lang="en-US" sz="2300" dirty="0" smtClean="0">
                <a:effectLst/>
              </a:rPr>
              <a:t>Funding Through 2019 Activities</a:t>
            </a:r>
          </a:p>
          <a:p>
            <a:pPr marL="2628768" lvl="6" indent="0">
              <a:buNone/>
            </a:pPr>
            <a:endParaRPr lang="en-US" sz="2300" dirty="0">
              <a:effectLst/>
            </a:endParaRPr>
          </a:p>
          <a:p>
            <a:pPr marL="2628768" lvl="6" indent="0">
              <a:buNone/>
            </a:pPr>
            <a:r>
              <a:rPr lang="en-US" sz="2300" dirty="0" smtClean="0">
                <a:effectLst/>
              </a:rPr>
              <a:t>** </a:t>
            </a:r>
            <a:r>
              <a:rPr lang="en-US" sz="2300" b="1" dirty="0" smtClean="0">
                <a:effectLst/>
              </a:rPr>
              <a:t>(</a:t>
            </a:r>
            <a:r>
              <a:rPr lang="en-US" sz="2300" b="1" dirty="0" smtClean="0">
                <a:effectLst/>
              </a:rPr>
              <a:t>E)</a:t>
            </a:r>
            <a:r>
              <a:rPr lang="en-US" sz="2300" dirty="0" smtClean="0">
                <a:effectLst/>
              </a:rPr>
              <a:t> </a:t>
            </a:r>
            <a:r>
              <a:rPr lang="en-US" sz="2300" dirty="0" smtClean="0">
                <a:effectLst/>
              </a:rPr>
              <a:t>    Proposed </a:t>
            </a:r>
            <a:r>
              <a:rPr lang="en-US" sz="2300" dirty="0" smtClean="0">
                <a:effectLst/>
              </a:rPr>
              <a:t>EU Technical Development Fee Paid </a:t>
            </a:r>
            <a:r>
              <a:rPr lang="en-US" sz="2300" dirty="0" smtClean="0">
                <a:effectLst/>
              </a:rPr>
              <a:t>To</a:t>
            </a:r>
          </a:p>
          <a:p>
            <a:pPr marL="2628768" lvl="6" indent="0">
              <a:buNone/>
            </a:pPr>
            <a:r>
              <a:rPr lang="en-US" sz="2300" dirty="0"/>
              <a:t> </a:t>
            </a:r>
            <a:r>
              <a:rPr lang="en-US" sz="2300" dirty="0" smtClean="0"/>
              <a:t>    	   </a:t>
            </a:r>
            <a:r>
              <a:rPr lang="en-US" sz="2300" dirty="0" err="1" smtClean="0">
                <a:effectLst/>
              </a:rPr>
              <a:t>VoiceSecure</a:t>
            </a:r>
            <a:r>
              <a:rPr lang="en-US" sz="2300" dirty="0" smtClean="0">
                <a:effectLst/>
              </a:rPr>
              <a:t> </a:t>
            </a:r>
            <a:r>
              <a:rPr lang="en-US" sz="2300" dirty="0" smtClean="0">
                <a:effectLst/>
              </a:rPr>
              <a:t>| EU For Defined Software </a:t>
            </a:r>
            <a:r>
              <a:rPr lang="en-US" sz="2300" dirty="0" smtClean="0">
                <a:effectLst/>
              </a:rPr>
              <a:t>Development Over</a:t>
            </a:r>
          </a:p>
          <a:p>
            <a:pPr marL="2628768" lvl="6" indent="0">
              <a:buNone/>
            </a:pPr>
            <a:r>
              <a:rPr lang="en-US" sz="2300" dirty="0"/>
              <a:t> </a:t>
            </a:r>
            <a:r>
              <a:rPr lang="en-US" sz="2300" dirty="0" smtClean="0"/>
              <a:t>    	   </a:t>
            </a:r>
            <a:r>
              <a:rPr lang="en-US" sz="2300" dirty="0" smtClean="0">
                <a:effectLst/>
              </a:rPr>
              <a:t>Q4 </a:t>
            </a:r>
            <a:r>
              <a:rPr lang="en-US" sz="2300" dirty="0" smtClean="0">
                <a:effectLst/>
              </a:rPr>
              <a:t>2018 &amp; 2019 For Free Speech + Language </a:t>
            </a:r>
            <a:r>
              <a:rPr lang="en-US" sz="2300" dirty="0" smtClean="0">
                <a:effectLst/>
              </a:rPr>
              <a:t>Expansion</a:t>
            </a:r>
            <a:endParaRPr lang="en-US" sz="4000" dirty="0" smtClean="0">
              <a:effectLst/>
            </a:endParaRPr>
          </a:p>
          <a:p>
            <a:pPr marL="0" indent="0" algn="ctr">
              <a:buNone/>
            </a:pPr>
            <a:endParaRPr lang="en-US" sz="2000" dirty="0" smtClean="0">
              <a:effectLst/>
            </a:endParaRPr>
          </a:p>
          <a:p>
            <a:pPr marL="0" indent="0" algn="ctr">
              <a:buNone/>
            </a:pPr>
            <a:endParaRPr lang="en-US" sz="2000" dirty="0">
              <a:effectLst/>
            </a:endParaRPr>
          </a:p>
          <a:p>
            <a:pPr marL="0" indent="0" algn="ctr">
              <a:buNone/>
            </a:pPr>
            <a:r>
              <a:rPr lang="en-US" sz="2000" dirty="0" smtClean="0">
                <a:effectLst/>
              </a:rPr>
              <a:t>** To Include Expanded US Contract Rights and</a:t>
            </a:r>
          </a:p>
          <a:p>
            <a:pPr marL="0" indent="0" algn="ctr">
              <a:buNone/>
            </a:pPr>
            <a:r>
              <a:rPr lang="en-US" sz="2000" dirty="0" smtClean="0">
                <a:effectLst/>
              </a:rPr>
              <a:t>Negotiated Equity Stake With Board Member In EU </a:t>
            </a:r>
            <a:r>
              <a:rPr lang="en-US" sz="2000" dirty="0" smtClean="0">
                <a:effectLst/>
              </a:rPr>
              <a:t>Entity</a:t>
            </a:r>
            <a:endParaRPr lang="en-US" sz="2000" dirty="0">
              <a:effectLst/>
            </a:endParaRPr>
          </a:p>
          <a:p>
            <a:pPr marL="0" indent="0" algn="ctr">
              <a:buNone/>
            </a:pPr>
            <a:r>
              <a:rPr lang="en-US" sz="2000" dirty="0" smtClean="0">
                <a:effectLst/>
              </a:rPr>
              <a:t>(Also Potential Equity Exchange Trade Between US/EU)</a:t>
            </a:r>
            <a:endParaRPr lang="en-US" sz="2000" dirty="0">
              <a:effectLst/>
            </a:endParaRPr>
          </a:p>
        </p:txBody>
      </p:sp>
    </p:spTree>
    <p:extLst>
      <p:ext uri="{BB962C8B-B14F-4D97-AF65-F5344CB8AC3E}">
        <p14:creationId xmlns:p14="http://schemas.microsoft.com/office/powerpoint/2010/main" val="19067554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22</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
            </a:r>
            <a:br>
              <a:rPr lang="en-US" dirty="0" smtClean="0"/>
            </a:br>
            <a:r>
              <a:rPr lang="en-US" dirty="0" err="1" smtClean="0"/>
              <a:t>VoiceSecure</a:t>
            </a:r>
            <a:r>
              <a:rPr lang="en-US" dirty="0" smtClean="0"/>
              <a:t> | US</a:t>
            </a:r>
            <a:br>
              <a:rPr lang="en-US" dirty="0" smtClean="0"/>
            </a:br>
            <a:r>
              <a:rPr lang="en-US" dirty="0" smtClean="0"/>
              <a:t/>
            </a:r>
            <a:br>
              <a:rPr lang="en-US" dirty="0" smtClean="0"/>
            </a:br>
            <a:r>
              <a:rPr lang="en-US" sz="3100" dirty="0" smtClean="0"/>
              <a:t>Proposed $500K Development Funding Delivers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55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US" dirty="0" smtClean="0">
              <a:effectLst/>
            </a:endParaRPr>
          </a:p>
          <a:p>
            <a:pPr algn="ctr"/>
            <a:endParaRPr lang="en-US" dirty="0" smtClean="0">
              <a:effectLst/>
            </a:endParaRPr>
          </a:p>
          <a:p>
            <a:pPr algn="ctr"/>
            <a:endParaRPr lang="en-US" dirty="0">
              <a:effectLst/>
            </a:endParaRPr>
          </a:p>
          <a:p>
            <a:pPr marL="0" indent="0" algn="ctr">
              <a:buNone/>
            </a:pPr>
            <a:endParaRPr lang="en-US" dirty="0" smtClean="0">
              <a:effectLst/>
            </a:endParaRPr>
          </a:p>
          <a:p>
            <a:pPr marL="0" indent="0" algn="ctr">
              <a:buNone/>
            </a:pPr>
            <a:r>
              <a:rPr lang="en-US" dirty="0" smtClean="0">
                <a:effectLst/>
              </a:rPr>
              <a:t>(1) Free Speech Enrollment &amp; Verification</a:t>
            </a:r>
          </a:p>
          <a:p>
            <a:pPr marL="0" indent="0" algn="ctr">
              <a:buNone/>
            </a:pPr>
            <a:endParaRPr lang="en-US" dirty="0">
              <a:effectLst/>
            </a:endParaRPr>
          </a:p>
          <a:p>
            <a:pPr marL="0" indent="0" algn="ctr">
              <a:buNone/>
            </a:pPr>
            <a:r>
              <a:rPr lang="en-US" dirty="0" smtClean="0">
                <a:effectLst/>
              </a:rPr>
              <a:t>(2) Linked Facial &amp; Other Biometrics To Neural Network</a:t>
            </a:r>
          </a:p>
          <a:p>
            <a:pPr marL="0" indent="0" algn="ctr">
              <a:buNone/>
            </a:pPr>
            <a:endParaRPr lang="en-US" dirty="0">
              <a:effectLst/>
            </a:endParaRPr>
          </a:p>
          <a:p>
            <a:pPr marL="0" indent="0" algn="ctr">
              <a:buNone/>
            </a:pPr>
            <a:r>
              <a:rPr lang="en-US" dirty="0" smtClean="0">
                <a:effectLst/>
              </a:rPr>
              <a:t>(3) Fully Language Agnostic Capabilities</a:t>
            </a:r>
          </a:p>
          <a:p>
            <a:pPr marL="0" indent="0" algn="ctr">
              <a:buNone/>
            </a:pPr>
            <a:r>
              <a:rPr lang="en-US" dirty="0" smtClean="0">
                <a:effectLst/>
              </a:rPr>
              <a:t>With Minimal Specific Language Tuning</a:t>
            </a:r>
            <a:endParaRPr lang="en-US" dirty="0">
              <a:effectLst/>
            </a:endParaRPr>
          </a:p>
          <a:p>
            <a:pPr marL="0" indent="0" algn="ctr">
              <a:buNone/>
            </a:pPr>
            <a:endParaRPr lang="en-US" dirty="0" smtClean="0">
              <a:effectLst/>
            </a:endParaRPr>
          </a:p>
          <a:p>
            <a:pPr marL="0" indent="0" algn="ctr">
              <a:buNone/>
            </a:pPr>
            <a:r>
              <a:rPr lang="en-US" dirty="0" smtClean="0">
                <a:effectLst/>
              </a:rPr>
              <a:t>(4)</a:t>
            </a:r>
          </a:p>
          <a:p>
            <a:pPr marL="0" indent="0" algn="ctr">
              <a:buNone/>
            </a:pPr>
            <a:endParaRPr lang="en-US" dirty="0">
              <a:effectLst/>
            </a:endParaRPr>
          </a:p>
          <a:p>
            <a:pPr marL="0" indent="0" algn="ctr">
              <a:buNone/>
            </a:pPr>
            <a:r>
              <a:rPr lang="en-US" dirty="0" smtClean="0">
                <a:effectLst/>
              </a:rPr>
              <a:t>(5)</a:t>
            </a:r>
          </a:p>
          <a:p>
            <a:pPr marL="0" indent="0" algn="ctr">
              <a:buNone/>
            </a:pPr>
            <a:endParaRPr lang="en-US" dirty="0">
              <a:effectLst/>
            </a:endParaRPr>
          </a:p>
          <a:p>
            <a:pPr marL="0" indent="0" algn="ctr">
              <a:buNone/>
            </a:pPr>
            <a:r>
              <a:rPr lang="en-US" dirty="0" smtClean="0">
                <a:effectLst/>
              </a:rPr>
              <a:t>* Contracted Development Delivery Completed By Q3 / 2019</a:t>
            </a:r>
            <a:endParaRPr lang="en-US" dirty="0">
              <a:effectLst/>
            </a:endParaRPr>
          </a:p>
        </p:txBody>
      </p:sp>
    </p:spTree>
    <p:extLst>
      <p:ext uri="{BB962C8B-B14F-4D97-AF65-F5344CB8AC3E}">
        <p14:creationId xmlns:p14="http://schemas.microsoft.com/office/powerpoint/2010/main" val="24044218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23</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Market Sector Launch Partners</a:t>
            </a:r>
            <a:br>
              <a:rPr lang="en-US" dirty="0" smtClean="0"/>
            </a:br>
            <a:r>
              <a:rPr lang="en-US" sz="3100" dirty="0" smtClean="0"/>
              <a:t>Series One SAFE Investor Objectives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47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US" dirty="0" smtClean="0">
              <a:effectLst/>
            </a:endParaRPr>
          </a:p>
          <a:p>
            <a:pPr marL="0" indent="0" algn="ctr">
              <a:buNone/>
            </a:pPr>
            <a:endParaRPr lang="en-US" dirty="0" smtClean="0">
              <a:effectLst>
                <a:glow rad="101600">
                  <a:srgbClr val="FFFF00">
                    <a:alpha val="75000"/>
                  </a:srgbClr>
                </a:glow>
              </a:effectLst>
            </a:endParaRPr>
          </a:p>
          <a:p>
            <a:pPr marL="0" indent="0" algn="ctr">
              <a:buNone/>
            </a:pPr>
            <a:r>
              <a:rPr lang="en-US" sz="4200" dirty="0" smtClean="0">
                <a:effectLst>
                  <a:glow rad="101600">
                    <a:srgbClr val="FFFF00">
                      <a:alpha val="75000"/>
                    </a:srgbClr>
                  </a:glow>
                </a:effectLst>
              </a:rPr>
              <a:t>“What Are Sales Revenues &amp; MRR Growth Rates”</a:t>
            </a:r>
            <a:endParaRPr lang="en-US" dirty="0" smtClean="0">
              <a:effectLst>
                <a:glow rad="101600">
                  <a:srgbClr val="FFFF00">
                    <a:alpha val="75000"/>
                  </a:srgbClr>
                </a:glow>
              </a:effectLst>
            </a:endParaRPr>
          </a:p>
          <a:p>
            <a:pPr marL="0" indent="0" algn="ctr">
              <a:buNone/>
            </a:pPr>
            <a:endParaRPr lang="en-US" dirty="0">
              <a:effectLst/>
            </a:endParaRPr>
          </a:p>
          <a:p>
            <a:pPr marL="0" indent="0" algn="ctr">
              <a:buNone/>
            </a:pPr>
            <a:r>
              <a:rPr lang="en-US" dirty="0" smtClean="0">
                <a:effectLst/>
              </a:rPr>
              <a:t>(1) Voice Sector Drives 7X to 10X Annual Run Rate Valuations</a:t>
            </a:r>
          </a:p>
          <a:p>
            <a:pPr marL="0" indent="0" algn="ctr">
              <a:buNone/>
            </a:pPr>
            <a:endParaRPr lang="en-US" dirty="0">
              <a:effectLst/>
            </a:endParaRPr>
          </a:p>
          <a:p>
            <a:pPr marL="0" indent="0" algn="ctr">
              <a:buNone/>
            </a:pPr>
            <a:r>
              <a:rPr lang="en-US" dirty="0" smtClean="0">
                <a:effectLst/>
              </a:rPr>
              <a:t>(2) Objective To Drive 2019/20 Q4 Run Rates To Max</a:t>
            </a:r>
          </a:p>
          <a:p>
            <a:pPr marL="0" indent="0" algn="ctr">
              <a:buNone/>
            </a:pPr>
            <a:r>
              <a:rPr lang="en-US" dirty="0" smtClean="0">
                <a:effectLst/>
              </a:rPr>
              <a:t>Through Access to Senior Level Market Channels</a:t>
            </a:r>
          </a:p>
          <a:p>
            <a:pPr marL="0" indent="0" algn="ctr">
              <a:buNone/>
            </a:pPr>
            <a:endParaRPr lang="en-US" dirty="0">
              <a:effectLst/>
            </a:endParaRPr>
          </a:p>
          <a:p>
            <a:pPr marL="0" indent="0" algn="ctr">
              <a:buNone/>
            </a:pPr>
            <a:r>
              <a:rPr lang="en-US" dirty="0" smtClean="0">
                <a:effectLst/>
              </a:rPr>
              <a:t>(3) Top Level Sector Partner Investors Have Senior Access</a:t>
            </a:r>
          </a:p>
          <a:p>
            <a:pPr marL="0" indent="0" algn="ctr">
              <a:buNone/>
            </a:pPr>
            <a:r>
              <a:rPr lang="en-US" dirty="0" smtClean="0">
                <a:effectLst/>
              </a:rPr>
              <a:t>To Top Decision Makers; $1M+ Prospects</a:t>
            </a:r>
            <a:endParaRPr lang="en-US" dirty="0">
              <a:effectLst/>
            </a:endParaRPr>
          </a:p>
          <a:p>
            <a:pPr marL="0" indent="0" algn="ctr">
              <a:buNone/>
            </a:pPr>
            <a:endParaRPr lang="en-US" dirty="0" smtClean="0">
              <a:effectLst/>
            </a:endParaRPr>
          </a:p>
          <a:p>
            <a:pPr marL="0" indent="0" algn="ctr">
              <a:buNone/>
            </a:pPr>
            <a:r>
              <a:rPr lang="en-US" dirty="0" smtClean="0">
                <a:effectLst/>
              </a:rPr>
              <a:t>(4) OneSource Platforms Totally Scalable</a:t>
            </a:r>
          </a:p>
          <a:p>
            <a:pPr marL="0" indent="0" algn="ctr">
              <a:buNone/>
            </a:pPr>
            <a:endParaRPr lang="en-US" dirty="0">
              <a:effectLst/>
            </a:endParaRPr>
          </a:p>
          <a:p>
            <a:pPr marL="0" indent="0" algn="ctr">
              <a:buNone/>
            </a:pPr>
            <a:r>
              <a:rPr lang="en-US" dirty="0" smtClean="0">
                <a:effectLst/>
              </a:rPr>
              <a:t>(5) Drive To Substantial A Round Raise</a:t>
            </a:r>
          </a:p>
          <a:p>
            <a:pPr marL="0" indent="0" algn="ctr">
              <a:buNone/>
            </a:pPr>
            <a:r>
              <a:rPr lang="en-US" dirty="0" smtClean="0">
                <a:effectLst/>
              </a:rPr>
              <a:t>In Q1 / Q2 2020, Or Options For</a:t>
            </a:r>
          </a:p>
          <a:p>
            <a:pPr marL="0" indent="0" algn="ctr">
              <a:buNone/>
            </a:pPr>
            <a:r>
              <a:rPr lang="en-US" dirty="0" smtClean="0">
                <a:effectLst/>
              </a:rPr>
              <a:t>Global Multiple Corporate Partner Funding To</a:t>
            </a:r>
          </a:p>
          <a:p>
            <a:pPr marL="0" indent="0" algn="ctr">
              <a:buNone/>
            </a:pPr>
            <a:r>
              <a:rPr lang="en-US" dirty="0" smtClean="0">
                <a:effectLst/>
              </a:rPr>
              <a:t>Fund International Platforms &amp; Growth</a:t>
            </a:r>
          </a:p>
          <a:p>
            <a:pPr marL="0" indent="0" algn="ctr">
              <a:buNone/>
            </a:pPr>
            <a:r>
              <a:rPr lang="en-US" dirty="0" smtClean="0">
                <a:effectLst/>
              </a:rPr>
              <a:t>(Including Global Region Rights)</a:t>
            </a:r>
          </a:p>
        </p:txBody>
      </p:sp>
    </p:spTree>
    <p:extLst>
      <p:ext uri="{BB962C8B-B14F-4D97-AF65-F5344CB8AC3E}">
        <p14:creationId xmlns:p14="http://schemas.microsoft.com/office/powerpoint/2010/main" val="40270267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24</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2018 Q4 Timetables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62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a:effectLst/>
            </a:endParaRPr>
          </a:p>
          <a:p>
            <a:pPr marL="0" indent="0" algn="ctr">
              <a:buNone/>
            </a:pPr>
            <a:r>
              <a:rPr lang="en-US" dirty="0" smtClean="0">
                <a:effectLst/>
              </a:rPr>
              <a:t>(1) Expand Launch Partner Investor Meetings</a:t>
            </a:r>
          </a:p>
          <a:p>
            <a:pPr marL="0" indent="0" algn="ctr">
              <a:buNone/>
            </a:pPr>
            <a:endParaRPr lang="en-US" dirty="0">
              <a:effectLst/>
            </a:endParaRPr>
          </a:p>
          <a:p>
            <a:pPr marL="0" indent="0" algn="ctr">
              <a:buNone/>
            </a:pPr>
            <a:r>
              <a:rPr lang="en-US" dirty="0" smtClean="0">
                <a:effectLst/>
              </a:rPr>
              <a:t>(2) Finalize Stage One Platform Provider Contacts</a:t>
            </a:r>
          </a:p>
          <a:p>
            <a:pPr marL="0" indent="0" algn="ctr">
              <a:buNone/>
            </a:pPr>
            <a:endParaRPr lang="en-US" dirty="0">
              <a:effectLst/>
            </a:endParaRPr>
          </a:p>
          <a:p>
            <a:pPr marL="0" indent="0" algn="ctr">
              <a:buNone/>
            </a:pPr>
            <a:r>
              <a:rPr lang="en-US" dirty="0" smtClean="0">
                <a:effectLst/>
              </a:rPr>
              <a:t>(3) </a:t>
            </a:r>
            <a:r>
              <a:rPr lang="en-US" dirty="0" err="1" smtClean="0">
                <a:effectLst/>
              </a:rPr>
              <a:t>Dilligence</a:t>
            </a:r>
            <a:r>
              <a:rPr lang="en-US" dirty="0" smtClean="0">
                <a:effectLst/>
              </a:rPr>
              <a:t> EU Development Plan / </a:t>
            </a:r>
            <a:endParaRPr lang="en-US" dirty="0">
              <a:effectLst/>
            </a:endParaRPr>
          </a:p>
          <a:p>
            <a:pPr marL="0" indent="0" algn="ctr">
              <a:buNone/>
            </a:pPr>
            <a:endParaRPr lang="en-US" dirty="0" smtClean="0">
              <a:effectLst/>
            </a:endParaRPr>
          </a:p>
          <a:p>
            <a:pPr marL="0" indent="0" algn="ctr">
              <a:buNone/>
            </a:pPr>
            <a:r>
              <a:rPr lang="en-US" dirty="0" smtClean="0">
                <a:effectLst/>
              </a:rPr>
              <a:t>(4) Initiate CFO / COO / </a:t>
            </a:r>
            <a:r>
              <a:rPr lang="en-US" dirty="0" err="1" smtClean="0">
                <a:effectLst/>
              </a:rPr>
              <a:t>Atty</a:t>
            </a:r>
            <a:r>
              <a:rPr lang="en-US" dirty="0" smtClean="0">
                <a:effectLst/>
              </a:rPr>
              <a:t> Search / Dallas Hire</a:t>
            </a:r>
          </a:p>
          <a:p>
            <a:pPr marL="0" indent="0" algn="ctr">
              <a:buNone/>
            </a:pPr>
            <a:endParaRPr lang="en-US" dirty="0">
              <a:effectLst/>
            </a:endParaRPr>
          </a:p>
          <a:p>
            <a:pPr marL="0" indent="0" algn="ctr">
              <a:buNone/>
            </a:pPr>
            <a:r>
              <a:rPr lang="en-US" dirty="0" smtClean="0">
                <a:effectLst/>
              </a:rPr>
              <a:t>(5) Fund Initial Stage One Units</a:t>
            </a:r>
          </a:p>
          <a:p>
            <a:pPr marL="0" indent="0" algn="ctr">
              <a:buNone/>
            </a:pPr>
            <a:endParaRPr lang="en-US" dirty="0" smtClean="0">
              <a:effectLst/>
            </a:endParaRPr>
          </a:p>
          <a:p>
            <a:pPr marL="0" indent="0" algn="ctr">
              <a:buNone/>
            </a:pPr>
            <a:r>
              <a:rPr lang="en-US" dirty="0" smtClean="0">
                <a:effectLst/>
              </a:rPr>
              <a:t>(6) London Diligence Meetings @ UK Clients</a:t>
            </a:r>
          </a:p>
          <a:p>
            <a:pPr marL="0" indent="0" algn="ctr">
              <a:buNone/>
            </a:pPr>
            <a:r>
              <a:rPr lang="en-US" dirty="0" smtClean="0">
                <a:effectLst/>
              </a:rPr>
              <a:t>Lloyds Bank / Royal Bank of Scotland / Barclays</a:t>
            </a:r>
          </a:p>
          <a:p>
            <a:pPr marL="0" indent="0" algn="ctr">
              <a:buNone/>
            </a:pPr>
            <a:r>
              <a:rPr lang="en-US" dirty="0" smtClean="0">
                <a:effectLst/>
              </a:rPr>
              <a:t>+ British Ministry of Defense</a:t>
            </a:r>
          </a:p>
          <a:p>
            <a:pPr marL="0" indent="0" algn="ctr">
              <a:buNone/>
            </a:pPr>
            <a:r>
              <a:rPr lang="en-US" dirty="0" smtClean="0">
                <a:effectLst/>
              </a:rPr>
              <a:t>* Formula One Platform Developer</a:t>
            </a:r>
          </a:p>
        </p:txBody>
      </p:sp>
    </p:spTree>
    <p:extLst>
      <p:ext uri="{BB962C8B-B14F-4D97-AF65-F5344CB8AC3E}">
        <p14:creationId xmlns:p14="http://schemas.microsoft.com/office/powerpoint/2010/main" val="40786762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25</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2018 Q4 &amp; 2019 Q1/Q2 Timetables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55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a:effectLst/>
            </a:endParaRPr>
          </a:p>
          <a:p>
            <a:pPr marL="0" indent="0" algn="ctr">
              <a:buNone/>
            </a:pPr>
            <a:r>
              <a:rPr lang="en-US" dirty="0" smtClean="0">
                <a:effectLst/>
              </a:rPr>
              <a:t>(1) Finalize Launch Partner Funding</a:t>
            </a:r>
          </a:p>
          <a:p>
            <a:pPr marL="0" indent="0" algn="ctr">
              <a:buNone/>
            </a:pPr>
            <a:endParaRPr lang="en-US" dirty="0">
              <a:effectLst/>
            </a:endParaRPr>
          </a:p>
          <a:p>
            <a:pPr marL="0" indent="0" algn="ctr">
              <a:buNone/>
            </a:pPr>
            <a:r>
              <a:rPr lang="en-US" dirty="0" smtClean="0">
                <a:effectLst/>
              </a:rPr>
              <a:t>(2) Launch US And EU OneSource Platform(s)</a:t>
            </a:r>
          </a:p>
          <a:p>
            <a:pPr marL="0" indent="0" algn="ctr">
              <a:buNone/>
            </a:pPr>
            <a:endParaRPr lang="en-US" dirty="0">
              <a:effectLst/>
            </a:endParaRPr>
          </a:p>
          <a:p>
            <a:pPr marL="0" indent="0" algn="ctr">
              <a:buNone/>
            </a:pPr>
            <a:r>
              <a:rPr lang="en-US" dirty="0" smtClean="0">
                <a:effectLst/>
              </a:rPr>
              <a:t>(3) Expand Stage Two Global Platform Providers</a:t>
            </a:r>
            <a:endParaRPr lang="en-US" dirty="0">
              <a:effectLst/>
            </a:endParaRPr>
          </a:p>
          <a:p>
            <a:pPr marL="0" indent="0" algn="ctr">
              <a:buNone/>
            </a:pPr>
            <a:endParaRPr lang="en-US" dirty="0" smtClean="0">
              <a:effectLst/>
            </a:endParaRPr>
          </a:p>
          <a:p>
            <a:pPr marL="0" indent="0" algn="ctr">
              <a:buNone/>
            </a:pPr>
            <a:r>
              <a:rPr lang="en-US" dirty="0" smtClean="0">
                <a:effectLst/>
              </a:rPr>
              <a:t>(4) Initiate Opus Research Projects</a:t>
            </a:r>
          </a:p>
          <a:p>
            <a:pPr marL="0" indent="0" algn="ctr">
              <a:buNone/>
            </a:pPr>
            <a:r>
              <a:rPr lang="en-US" dirty="0" smtClean="0">
                <a:effectLst/>
              </a:rPr>
              <a:t>+ Asia / Africa Platform Plans</a:t>
            </a:r>
          </a:p>
          <a:p>
            <a:pPr marL="0" indent="0" algn="ctr">
              <a:buNone/>
            </a:pPr>
            <a:endParaRPr lang="en-US" dirty="0">
              <a:effectLst/>
            </a:endParaRPr>
          </a:p>
          <a:p>
            <a:pPr marL="0" indent="0" algn="ctr">
              <a:buNone/>
            </a:pPr>
            <a:r>
              <a:rPr lang="en-US" dirty="0" smtClean="0">
                <a:effectLst/>
              </a:rPr>
              <a:t>(5) Initiate President + CEO Searches</a:t>
            </a:r>
          </a:p>
          <a:p>
            <a:pPr marL="0" indent="0" algn="ctr">
              <a:buNone/>
            </a:pPr>
            <a:endParaRPr lang="en-US" dirty="0" smtClean="0">
              <a:effectLst/>
            </a:endParaRPr>
          </a:p>
          <a:p>
            <a:pPr marL="0" indent="0" algn="ctr">
              <a:buNone/>
            </a:pPr>
            <a:r>
              <a:rPr lang="en-US" dirty="0" smtClean="0">
                <a:effectLst/>
              </a:rPr>
              <a:t>(6) Hire 4+ Directors of Sector Sales</a:t>
            </a:r>
          </a:p>
          <a:p>
            <a:pPr marL="514350" indent="-514350" algn="ctr">
              <a:buAutoNum type="arabicParenBoth" startAt="6"/>
            </a:pPr>
            <a:endParaRPr lang="en-US" dirty="0" smtClean="0">
              <a:effectLst/>
            </a:endParaRPr>
          </a:p>
          <a:p>
            <a:pPr marL="0" indent="0" algn="ctr">
              <a:buNone/>
            </a:pPr>
            <a:r>
              <a:rPr lang="en-US" dirty="0" smtClean="0">
                <a:effectLst/>
              </a:rPr>
              <a:t>(7) Launch Initial Deloitte Digital Client Contacts</a:t>
            </a:r>
          </a:p>
          <a:p>
            <a:pPr marL="0" indent="0" algn="ctr">
              <a:buNone/>
            </a:pPr>
            <a:r>
              <a:rPr lang="en-US" dirty="0" smtClean="0">
                <a:effectLst/>
              </a:rPr>
              <a:t>@ Proof of Concept / Links To Deloitte XSP Platform</a:t>
            </a:r>
          </a:p>
          <a:p>
            <a:pPr marL="0" indent="0" algn="ctr">
              <a:buNone/>
            </a:pPr>
            <a:r>
              <a:rPr lang="en-US" dirty="0" smtClean="0">
                <a:effectLst/>
              </a:rPr>
              <a:t>+ 3,000 </a:t>
            </a:r>
            <a:r>
              <a:rPr lang="en-US" dirty="0" err="1" smtClean="0">
                <a:effectLst/>
              </a:rPr>
              <a:t>Martec</a:t>
            </a:r>
            <a:r>
              <a:rPr lang="en-US" dirty="0" smtClean="0">
                <a:effectLst/>
              </a:rPr>
              <a:t> Customer Experience Links</a:t>
            </a:r>
          </a:p>
        </p:txBody>
      </p:sp>
    </p:spTree>
    <p:extLst>
      <p:ext uri="{BB962C8B-B14F-4D97-AF65-F5344CB8AC3E}">
        <p14:creationId xmlns:p14="http://schemas.microsoft.com/office/powerpoint/2010/main" val="15467939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26</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2019 Q3/Q4 Timetables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47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a:effectLst/>
            </a:endParaRPr>
          </a:p>
          <a:p>
            <a:pPr marL="0" indent="0" algn="ctr">
              <a:buNone/>
            </a:pPr>
            <a:r>
              <a:rPr lang="en-US" dirty="0" smtClean="0">
                <a:effectLst/>
              </a:rPr>
              <a:t>(8) Install Asia / Africa Platform(s)</a:t>
            </a:r>
          </a:p>
          <a:p>
            <a:pPr marL="0" indent="0" algn="ctr">
              <a:buNone/>
            </a:pPr>
            <a:r>
              <a:rPr lang="en-US" dirty="0" smtClean="0">
                <a:effectLst/>
              </a:rPr>
              <a:t>+ Launch Initial Regional Partner Operations</a:t>
            </a:r>
          </a:p>
          <a:p>
            <a:pPr marL="0" indent="0" algn="ctr">
              <a:buNone/>
            </a:pPr>
            <a:endParaRPr lang="en-US" dirty="0">
              <a:effectLst/>
            </a:endParaRPr>
          </a:p>
          <a:p>
            <a:pPr marL="0" indent="0" algn="ctr">
              <a:buNone/>
            </a:pPr>
            <a:r>
              <a:rPr lang="en-US" dirty="0" smtClean="0">
                <a:effectLst/>
              </a:rPr>
              <a:t>(9) Expand Opus Research Referral Meetings</a:t>
            </a:r>
          </a:p>
          <a:p>
            <a:pPr marL="0" indent="0" algn="ctr">
              <a:buNone/>
            </a:pPr>
            <a:r>
              <a:rPr lang="en-US" dirty="0" smtClean="0">
                <a:effectLst/>
              </a:rPr>
              <a:t>With US | EU Global Referral Prospects</a:t>
            </a:r>
          </a:p>
          <a:p>
            <a:pPr marL="0" indent="0" algn="ctr">
              <a:buNone/>
            </a:pPr>
            <a:endParaRPr lang="en-US" dirty="0">
              <a:effectLst/>
            </a:endParaRPr>
          </a:p>
          <a:p>
            <a:pPr marL="0" indent="0" algn="ctr">
              <a:buNone/>
            </a:pPr>
            <a:r>
              <a:rPr lang="en-US" dirty="0" smtClean="0">
                <a:effectLst/>
              </a:rPr>
              <a:t>(10) Expand Stage Three Platform Providers</a:t>
            </a:r>
          </a:p>
          <a:p>
            <a:pPr marL="0" indent="0" algn="ctr">
              <a:buNone/>
            </a:pPr>
            <a:r>
              <a:rPr lang="en-US" dirty="0" smtClean="0">
                <a:effectLst/>
              </a:rPr>
              <a:t>And Integrated Launch Operations</a:t>
            </a:r>
            <a:endParaRPr lang="en-US" dirty="0">
              <a:effectLst/>
            </a:endParaRPr>
          </a:p>
          <a:p>
            <a:pPr marL="0" indent="0" algn="ctr">
              <a:buNone/>
            </a:pPr>
            <a:endParaRPr lang="en-US" dirty="0" smtClean="0">
              <a:effectLst/>
            </a:endParaRPr>
          </a:p>
          <a:p>
            <a:pPr marL="0" indent="0" algn="ctr">
              <a:buNone/>
            </a:pPr>
            <a:r>
              <a:rPr lang="en-US" dirty="0" smtClean="0">
                <a:effectLst/>
              </a:rPr>
              <a:t>(11) Hire Senior Team &amp; President</a:t>
            </a:r>
          </a:p>
          <a:p>
            <a:pPr marL="0" indent="0" algn="ctr">
              <a:buNone/>
            </a:pPr>
            <a:endParaRPr lang="en-US" dirty="0">
              <a:effectLst/>
            </a:endParaRPr>
          </a:p>
          <a:p>
            <a:pPr marL="0" indent="0" algn="ctr">
              <a:buNone/>
            </a:pPr>
            <a:r>
              <a:rPr lang="en-US" dirty="0" smtClean="0">
                <a:effectLst/>
              </a:rPr>
              <a:t>(12) Expand </a:t>
            </a:r>
            <a:r>
              <a:rPr lang="en-US" dirty="0" err="1" smtClean="0">
                <a:effectLst/>
              </a:rPr>
              <a:t>Addington</a:t>
            </a:r>
            <a:r>
              <a:rPr lang="en-US" dirty="0" smtClean="0">
                <a:effectLst/>
              </a:rPr>
              <a:t> / Clayton / President +</a:t>
            </a:r>
          </a:p>
          <a:p>
            <a:pPr marL="0" indent="0" algn="ctr">
              <a:buNone/>
            </a:pPr>
            <a:r>
              <a:rPr lang="en-US" dirty="0" smtClean="0">
                <a:effectLst/>
              </a:rPr>
              <a:t>Opus Speaker Events / + Other Groups</a:t>
            </a:r>
          </a:p>
          <a:p>
            <a:pPr marL="0" indent="0" algn="ctr">
              <a:buNone/>
            </a:pPr>
            <a:endParaRPr lang="en-US" dirty="0" smtClean="0">
              <a:effectLst/>
            </a:endParaRPr>
          </a:p>
          <a:p>
            <a:pPr marL="0" indent="0" algn="ctr">
              <a:buNone/>
            </a:pPr>
            <a:r>
              <a:rPr lang="en-US" dirty="0" smtClean="0">
                <a:effectLst/>
              </a:rPr>
              <a:t>(13) </a:t>
            </a:r>
            <a:r>
              <a:rPr lang="en-US" dirty="0" err="1" smtClean="0">
                <a:effectLst/>
              </a:rPr>
              <a:t>TransUnion</a:t>
            </a:r>
            <a:r>
              <a:rPr lang="en-US" dirty="0" smtClean="0">
                <a:effectLst/>
              </a:rPr>
              <a:t> US / Africa / Senior Meetings</a:t>
            </a:r>
          </a:p>
          <a:p>
            <a:pPr marL="0" indent="0" algn="ctr">
              <a:buNone/>
            </a:pPr>
            <a:r>
              <a:rPr lang="en-US" dirty="0" smtClean="0">
                <a:effectLst/>
              </a:rPr>
              <a:t>+ Linked Operations Testing</a:t>
            </a:r>
          </a:p>
          <a:p>
            <a:pPr marL="514350" indent="-514350" algn="ctr">
              <a:buAutoNum type="arabicParenBoth" startAt="6"/>
            </a:pPr>
            <a:endParaRPr lang="en-US" dirty="0" smtClean="0">
              <a:effectLst/>
            </a:endParaRPr>
          </a:p>
          <a:p>
            <a:pPr marL="0" indent="0" algn="ctr">
              <a:buNone/>
            </a:pPr>
            <a:r>
              <a:rPr lang="en-US" dirty="0" smtClean="0">
                <a:effectLst/>
              </a:rPr>
              <a:t>(14) Deloitte Digital Roll-Out Activities</a:t>
            </a:r>
          </a:p>
          <a:p>
            <a:pPr marL="0" indent="0" algn="ctr">
              <a:buNone/>
            </a:pPr>
            <a:r>
              <a:rPr lang="en-US" dirty="0" smtClean="0">
                <a:effectLst/>
              </a:rPr>
              <a:t>+ Conversational Commerce Launch Programs</a:t>
            </a:r>
          </a:p>
        </p:txBody>
      </p:sp>
    </p:spTree>
    <p:extLst>
      <p:ext uri="{BB962C8B-B14F-4D97-AF65-F5344CB8AC3E}">
        <p14:creationId xmlns:p14="http://schemas.microsoft.com/office/powerpoint/2010/main" val="5458692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27</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2019 Q2/Q3 Timetables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47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a:effectLst/>
            </a:endParaRPr>
          </a:p>
          <a:p>
            <a:pPr marL="0" indent="0" algn="ctr">
              <a:buNone/>
            </a:pPr>
            <a:r>
              <a:rPr lang="en-US" dirty="0" smtClean="0">
                <a:effectLst/>
              </a:rPr>
              <a:t>(15) Expand West Coast Base Operations</a:t>
            </a:r>
          </a:p>
          <a:p>
            <a:pPr marL="0" indent="0" algn="ctr">
              <a:buNone/>
            </a:pPr>
            <a:r>
              <a:rPr lang="en-US" dirty="0" smtClean="0">
                <a:effectLst/>
              </a:rPr>
              <a:t>Opus Referrals / Silicon Valley / Key Investor(s)</a:t>
            </a:r>
          </a:p>
          <a:p>
            <a:pPr marL="0" indent="0" algn="ctr">
              <a:buNone/>
            </a:pPr>
            <a:endParaRPr lang="en-US" dirty="0">
              <a:effectLst/>
            </a:endParaRPr>
          </a:p>
          <a:p>
            <a:pPr marL="0" indent="0" algn="ctr">
              <a:buNone/>
            </a:pPr>
            <a:r>
              <a:rPr lang="en-US" dirty="0" smtClean="0">
                <a:effectLst/>
              </a:rPr>
              <a:t>(16) San Francisco / Oregon / Los Angeles</a:t>
            </a:r>
          </a:p>
          <a:p>
            <a:pPr marL="0" indent="0" algn="ctr">
              <a:buNone/>
            </a:pPr>
            <a:r>
              <a:rPr lang="en-US" dirty="0" smtClean="0">
                <a:effectLst/>
              </a:rPr>
              <a:t>Roll Out Partner(s) + Operations</a:t>
            </a:r>
          </a:p>
          <a:p>
            <a:pPr marL="0" indent="0" algn="ctr">
              <a:buNone/>
            </a:pPr>
            <a:endParaRPr lang="en-US" dirty="0">
              <a:effectLst/>
            </a:endParaRPr>
          </a:p>
          <a:p>
            <a:pPr marL="0" indent="0" algn="ctr">
              <a:buNone/>
            </a:pPr>
            <a:r>
              <a:rPr lang="en-US" dirty="0" smtClean="0">
                <a:effectLst/>
              </a:rPr>
              <a:t>(17) Finalize Canadian Launch Partner</a:t>
            </a:r>
          </a:p>
          <a:p>
            <a:pPr marL="0" indent="0" algn="ctr">
              <a:buNone/>
            </a:pPr>
            <a:r>
              <a:rPr lang="en-US" dirty="0" smtClean="0">
                <a:effectLst/>
              </a:rPr>
              <a:t>Investor Role + Operations</a:t>
            </a:r>
            <a:endParaRPr lang="en-US" dirty="0">
              <a:effectLst/>
            </a:endParaRPr>
          </a:p>
          <a:p>
            <a:pPr marL="0" indent="0" algn="ctr">
              <a:buNone/>
            </a:pPr>
            <a:endParaRPr lang="en-US" dirty="0" smtClean="0">
              <a:effectLst/>
            </a:endParaRPr>
          </a:p>
          <a:p>
            <a:pPr marL="0" indent="0" algn="ctr">
              <a:buNone/>
            </a:pPr>
            <a:r>
              <a:rPr lang="en-US" dirty="0" smtClean="0">
                <a:effectLst/>
              </a:rPr>
              <a:t>(18) Launch Online Gaming Division</a:t>
            </a:r>
          </a:p>
          <a:p>
            <a:pPr marL="0" indent="0" algn="ctr">
              <a:buNone/>
            </a:pPr>
            <a:r>
              <a:rPr lang="en-US" dirty="0" smtClean="0">
                <a:effectLst/>
              </a:rPr>
              <a:t>+ Asia Operations / Singapore Division</a:t>
            </a:r>
          </a:p>
          <a:p>
            <a:pPr marL="0" indent="0" algn="ctr">
              <a:buNone/>
            </a:pPr>
            <a:endParaRPr lang="en-US" dirty="0">
              <a:effectLst/>
            </a:endParaRPr>
          </a:p>
          <a:p>
            <a:pPr marL="0" indent="0" algn="ctr">
              <a:buNone/>
            </a:pPr>
            <a:r>
              <a:rPr lang="en-US" dirty="0" smtClean="0">
                <a:effectLst/>
              </a:rPr>
              <a:t>(19) Expand US | EU | Asia | Africa</a:t>
            </a:r>
          </a:p>
          <a:p>
            <a:pPr marL="0" indent="0" algn="ctr">
              <a:buNone/>
            </a:pPr>
            <a:r>
              <a:rPr lang="en-US" dirty="0" smtClean="0">
                <a:effectLst/>
              </a:rPr>
              <a:t>Regional Advisory Boards</a:t>
            </a:r>
          </a:p>
          <a:p>
            <a:pPr marL="0" indent="0" algn="ctr">
              <a:buNone/>
            </a:pPr>
            <a:endParaRPr lang="en-US" dirty="0" smtClean="0">
              <a:effectLst/>
            </a:endParaRPr>
          </a:p>
          <a:p>
            <a:pPr marL="0" indent="0" algn="ctr">
              <a:buNone/>
            </a:pPr>
            <a:r>
              <a:rPr lang="en-US" dirty="0" smtClean="0">
                <a:effectLst/>
              </a:rPr>
              <a:t>(20) Initiate A Round Investor Discussions</a:t>
            </a:r>
          </a:p>
          <a:p>
            <a:pPr marL="0" indent="0" algn="ctr">
              <a:buNone/>
            </a:pPr>
            <a:r>
              <a:rPr lang="en-US" dirty="0" smtClean="0">
                <a:effectLst/>
              </a:rPr>
              <a:t>+ Corporate Finance Options</a:t>
            </a:r>
          </a:p>
          <a:p>
            <a:pPr marL="514350" indent="-514350" algn="ctr">
              <a:buAutoNum type="arabicParenBoth" startAt="6"/>
            </a:pPr>
            <a:endParaRPr lang="en-US" dirty="0" smtClean="0">
              <a:effectLst/>
            </a:endParaRPr>
          </a:p>
          <a:p>
            <a:pPr marL="0" indent="0" algn="ctr">
              <a:buNone/>
            </a:pPr>
            <a:r>
              <a:rPr lang="en-US" dirty="0" smtClean="0">
                <a:effectLst/>
              </a:rPr>
              <a:t>(21) Expand US | EU Investment Options</a:t>
            </a:r>
          </a:p>
          <a:p>
            <a:pPr marL="0" indent="0" algn="ctr">
              <a:buNone/>
            </a:pPr>
            <a:r>
              <a:rPr lang="en-US" dirty="0" smtClean="0">
                <a:effectLst/>
              </a:rPr>
              <a:t>+ Joint Development  &amp; Operations</a:t>
            </a:r>
          </a:p>
        </p:txBody>
      </p:sp>
    </p:spTree>
    <p:extLst>
      <p:ext uri="{BB962C8B-B14F-4D97-AF65-F5344CB8AC3E}">
        <p14:creationId xmlns:p14="http://schemas.microsoft.com/office/powerpoint/2010/main" val="27880102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28</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What are Biometrics?</a:t>
            </a:r>
            <a:endParaRPr lang="en-US" dirty="0"/>
          </a:p>
        </p:txBody>
      </p:sp>
      <p:sp>
        <p:nvSpPr>
          <p:cNvPr id="9" name="Rectangle 8"/>
          <p:cNvSpPr/>
          <p:nvPr/>
        </p:nvSpPr>
        <p:spPr>
          <a:xfrm>
            <a:off x="5510738" y="1810129"/>
            <a:ext cx="6569390" cy="3991180"/>
          </a:xfrm>
          <a:prstGeom prst="rect">
            <a:avLst/>
          </a:prstGeom>
        </p:spPr>
        <p:txBody>
          <a:bodyPr wrap="square" lIns="112103" tIns="56050" rIns="112103" bIns="56050">
            <a:spAutoFit/>
          </a:bodyPr>
          <a:lstStyle/>
          <a:p>
            <a:pPr algn="just"/>
            <a:r>
              <a:rPr lang="en-US" sz="1800" dirty="0" smtClean="0">
                <a:latin typeface="Calibri"/>
                <a:cs typeface="Calibri"/>
              </a:rPr>
              <a:t>Biometrics is the technical term for body measurements and calculations. It refers to metrics related to scientific human characteristics and measurements. </a:t>
            </a:r>
            <a:r>
              <a:rPr lang="en-US" dirty="0">
                <a:cs typeface="Calibri"/>
              </a:rPr>
              <a:t>These identifiers are unique to individuals, they are more reliable in verifying an identity than other token and knowledge-based methods</a:t>
            </a:r>
            <a:r>
              <a:rPr lang="en-US" dirty="0" smtClean="0">
                <a:cs typeface="Calibri"/>
              </a:rPr>
              <a:t>.</a:t>
            </a:r>
            <a:endParaRPr lang="en-US" sz="1800" dirty="0">
              <a:latin typeface="Calibri"/>
              <a:cs typeface="Calibri"/>
            </a:endParaRPr>
          </a:p>
          <a:p>
            <a:pPr algn="just"/>
            <a:endParaRPr lang="en-US" sz="1800" dirty="0" smtClean="0">
              <a:latin typeface="Calibri"/>
              <a:cs typeface="Calibri"/>
            </a:endParaRPr>
          </a:p>
          <a:p>
            <a:pPr algn="just"/>
            <a:r>
              <a:rPr lang="en-US" sz="1800" dirty="0">
                <a:latin typeface="Calibri"/>
                <a:cs typeface="Calibri"/>
              </a:rPr>
              <a:t>Biometric Authorization is used in Computer Science as a form of Exact Identification and Access Control</a:t>
            </a:r>
            <a:r>
              <a:rPr lang="en-US" sz="1800" dirty="0" smtClean="0">
                <a:latin typeface="Calibri"/>
                <a:cs typeface="Calibri"/>
              </a:rPr>
              <a:t>.</a:t>
            </a:r>
          </a:p>
          <a:p>
            <a:pPr algn="just"/>
            <a:endParaRPr lang="en-US" sz="1800" dirty="0">
              <a:latin typeface="Calibri"/>
              <a:cs typeface="Calibri"/>
            </a:endParaRPr>
          </a:p>
          <a:p>
            <a:pPr algn="just"/>
            <a:r>
              <a:rPr lang="en-US" sz="1800" dirty="0">
                <a:latin typeface="Calibri"/>
                <a:cs typeface="Calibri"/>
              </a:rPr>
              <a:t>More traditional means of access control include token-based identification systems, such as a driver's license or passport, and </a:t>
            </a:r>
            <a:r>
              <a:rPr lang="en-US" sz="1800" dirty="0" smtClean="0">
                <a:latin typeface="Calibri"/>
                <a:cs typeface="Calibri"/>
              </a:rPr>
              <a:t>other knowledge-based </a:t>
            </a:r>
            <a:r>
              <a:rPr lang="en-US" sz="1800" dirty="0">
                <a:latin typeface="Calibri"/>
                <a:cs typeface="Calibri"/>
              </a:rPr>
              <a:t>identification systems, such as </a:t>
            </a:r>
            <a:r>
              <a:rPr lang="en-US" sz="1800" dirty="0" smtClean="0">
                <a:latin typeface="Calibri"/>
                <a:cs typeface="Calibri"/>
              </a:rPr>
              <a:t>using a password, social security number, </a:t>
            </a:r>
            <a:r>
              <a:rPr lang="en-US" sz="1800" dirty="0">
                <a:latin typeface="Calibri"/>
                <a:cs typeface="Calibri"/>
              </a:rPr>
              <a:t>or personal identification number</a:t>
            </a:r>
            <a:r>
              <a:rPr lang="en-US" sz="1800" dirty="0" smtClean="0">
                <a:latin typeface="Calibri"/>
                <a:cs typeface="Calibri"/>
              </a:rPr>
              <a:t>.</a:t>
            </a:r>
          </a:p>
        </p:txBody>
      </p:sp>
      <p:grpSp>
        <p:nvGrpSpPr>
          <p:cNvPr id="2" name="Group 1"/>
          <p:cNvGrpSpPr/>
          <p:nvPr/>
        </p:nvGrpSpPr>
        <p:grpSpPr>
          <a:xfrm>
            <a:off x="420054" y="1817745"/>
            <a:ext cx="4479366" cy="3689784"/>
            <a:chOff x="237873" y="689419"/>
            <a:chExt cx="7725513" cy="6363729"/>
          </a:xfrm>
        </p:grpSpPr>
        <p:pic>
          <p:nvPicPr>
            <p:cNvPr id="10" name="Picture 9"/>
            <p:cNvPicPr>
              <a:picLocks noChangeAspect="1"/>
            </p:cNvPicPr>
            <p:nvPr/>
          </p:nvPicPr>
          <p:blipFill>
            <a:blip r:embed="rId3"/>
            <a:stretch>
              <a:fillRect/>
            </a:stretch>
          </p:blipFill>
          <p:spPr>
            <a:xfrm>
              <a:off x="1792288" y="1365920"/>
              <a:ext cx="4736347" cy="4570276"/>
            </a:xfrm>
            <a:prstGeom prst="rect">
              <a:avLst/>
            </a:prstGeom>
          </p:spPr>
        </p:pic>
        <p:sp>
          <p:nvSpPr>
            <p:cNvPr id="11" name="TextBox 10"/>
            <p:cNvSpPr txBox="1"/>
            <p:nvPr/>
          </p:nvSpPr>
          <p:spPr>
            <a:xfrm>
              <a:off x="3210411" y="689419"/>
              <a:ext cx="2072941" cy="796228"/>
            </a:xfrm>
            <a:prstGeom prst="rect">
              <a:avLst/>
            </a:prstGeom>
            <a:noFill/>
          </p:spPr>
          <p:txBody>
            <a:bodyPr wrap="none" rtlCol="0">
              <a:spAutoFit/>
            </a:bodyPr>
            <a:lstStyle/>
            <a:p>
              <a:pPr algn="ctr"/>
              <a:r>
                <a:rPr lang="en-US" sz="1200" dirty="0" smtClean="0"/>
                <a:t>VOICE PRINT</a:t>
              </a:r>
            </a:p>
            <a:p>
              <a:pPr algn="ctr"/>
              <a:r>
                <a:rPr lang="en-US" sz="1200" dirty="0" smtClean="0"/>
                <a:t>IDENTIFICATION</a:t>
              </a:r>
              <a:endParaRPr lang="en-US" sz="1200" dirty="0"/>
            </a:p>
          </p:txBody>
        </p:sp>
        <p:sp>
          <p:nvSpPr>
            <p:cNvPr id="12" name="TextBox 11"/>
            <p:cNvSpPr txBox="1"/>
            <p:nvPr/>
          </p:nvSpPr>
          <p:spPr>
            <a:xfrm>
              <a:off x="6105055" y="1869976"/>
              <a:ext cx="1858331" cy="796228"/>
            </a:xfrm>
            <a:prstGeom prst="rect">
              <a:avLst/>
            </a:prstGeom>
            <a:noFill/>
          </p:spPr>
          <p:txBody>
            <a:bodyPr wrap="none" rtlCol="0">
              <a:spAutoFit/>
            </a:bodyPr>
            <a:lstStyle/>
            <a:p>
              <a:pPr algn="ctr"/>
              <a:r>
                <a:rPr lang="en-US" sz="1200" dirty="0" smtClean="0"/>
                <a:t>FACIAL</a:t>
              </a:r>
            </a:p>
            <a:p>
              <a:pPr algn="ctr"/>
              <a:r>
                <a:rPr lang="en-US" sz="1200" dirty="0" smtClean="0"/>
                <a:t>RECOGNITION</a:t>
              </a:r>
              <a:endParaRPr lang="en-US" sz="1200" dirty="0"/>
            </a:p>
          </p:txBody>
        </p:sp>
        <p:sp>
          <p:nvSpPr>
            <p:cNvPr id="13" name="TextBox 12"/>
            <p:cNvSpPr txBox="1"/>
            <p:nvPr/>
          </p:nvSpPr>
          <p:spPr>
            <a:xfrm>
              <a:off x="6126567" y="4678288"/>
              <a:ext cx="1836819" cy="796228"/>
            </a:xfrm>
            <a:prstGeom prst="rect">
              <a:avLst/>
            </a:prstGeom>
            <a:noFill/>
          </p:spPr>
          <p:txBody>
            <a:bodyPr wrap="none" rtlCol="0">
              <a:spAutoFit/>
            </a:bodyPr>
            <a:lstStyle/>
            <a:p>
              <a:pPr algn="ctr"/>
              <a:r>
                <a:rPr lang="en-US" sz="1200" dirty="0" smtClean="0"/>
                <a:t>FINGERPRINT</a:t>
              </a:r>
            </a:p>
            <a:p>
              <a:pPr algn="ctr"/>
              <a:r>
                <a:rPr lang="en-US" sz="1200" dirty="0" smtClean="0"/>
                <a:t>VERIFICATION</a:t>
              </a:r>
              <a:endParaRPr lang="en-US" sz="1200" dirty="0"/>
            </a:p>
          </p:txBody>
        </p:sp>
        <p:sp>
          <p:nvSpPr>
            <p:cNvPr id="14" name="TextBox 13"/>
            <p:cNvSpPr txBox="1"/>
            <p:nvPr/>
          </p:nvSpPr>
          <p:spPr>
            <a:xfrm>
              <a:off x="2719422" y="5938428"/>
              <a:ext cx="3028310" cy="1114720"/>
            </a:xfrm>
            <a:prstGeom prst="rect">
              <a:avLst/>
            </a:prstGeom>
            <a:noFill/>
          </p:spPr>
          <p:txBody>
            <a:bodyPr wrap="none" rtlCol="0">
              <a:spAutoFit/>
            </a:bodyPr>
            <a:lstStyle/>
            <a:p>
              <a:pPr algn="ctr"/>
              <a:r>
                <a:rPr lang="en-US" sz="1200" dirty="0" smtClean="0"/>
                <a:t>FACIAL MATCH TO</a:t>
              </a:r>
            </a:p>
            <a:p>
              <a:pPr algn="ctr"/>
              <a:r>
                <a:rPr lang="en-US" sz="1200" dirty="0" smtClean="0"/>
                <a:t>DRIVER LICENSE PICTURE</a:t>
              </a:r>
            </a:p>
            <a:p>
              <a:pPr algn="ctr"/>
              <a:r>
                <a:rPr lang="en-US" sz="1200" dirty="0" smtClean="0"/>
                <a:t>OR PASSPORT</a:t>
              </a:r>
              <a:endParaRPr lang="en-US" sz="1200" dirty="0"/>
            </a:p>
          </p:txBody>
        </p:sp>
        <p:sp>
          <p:nvSpPr>
            <p:cNvPr id="15" name="TextBox 14"/>
            <p:cNvSpPr txBox="1"/>
            <p:nvPr/>
          </p:nvSpPr>
          <p:spPr>
            <a:xfrm>
              <a:off x="616543" y="4678288"/>
              <a:ext cx="1900450" cy="1114720"/>
            </a:xfrm>
            <a:prstGeom prst="rect">
              <a:avLst/>
            </a:prstGeom>
            <a:noFill/>
          </p:spPr>
          <p:txBody>
            <a:bodyPr wrap="none" rtlCol="0">
              <a:spAutoFit/>
            </a:bodyPr>
            <a:lstStyle/>
            <a:p>
              <a:pPr algn="ctr"/>
              <a:r>
                <a:rPr lang="en-US" sz="1200" dirty="0"/>
                <a:t>BEHAVIORAL</a:t>
              </a:r>
            </a:p>
            <a:p>
              <a:pPr algn="ctr"/>
              <a:r>
                <a:rPr lang="en-US" sz="1200" dirty="0"/>
                <a:t>PHONE USAGE</a:t>
              </a:r>
            </a:p>
            <a:p>
              <a:pPr algn="ctr"/>
              <a:r>
                <a:rPr lang="en-US" sz="1200" dirty="0"/>
                <a:t>ANALYSIS</a:t>
              </a:r>
            </a:p>
          </p:txBody>
        </p:sp>
        <p:sp>
          <p:nvSpPr>
            <p:cNvPr id="16" name="TextBox 15"/>
            <p:cNvSpPr txBox="1"/>
            <p:nvPr/>
          </p:nvSpPr>
          <p:spPr>
            <a:xfrm>
              <a:off x="237873" y="1531041"/>
              <a:ext cx="2552353" cy="1433211"/>
            </a:xfrm>
            <a:prstGeom prst="rect">
              <a:avLst/>
            </a:prstGeom>
            <a:noFill/>
          </p:spPr>
          <p:txBody>
            <a:bodyPr wrap="none" rtlCol="0">
              <a:spAutoFit/>
            </a:bodyPr>
            <a:lstStyle/>
            <a:p>
              <a:pPr algn="ctr"/>
              <a:r>
                <a:rPr lang="en-US" sz="1200" dirty="0" smtClean="0"/>
                <a:t>TELECOM NETWORK</a:t>
              </a:r>
            </a:p>
            <a:p>
              <a:pPr algn="ctr"/>
              <a:r>
                <a:rPr lang="en-US" sz="1200" dirty="0" smtClean="0"/>
                <a:t>FORENSICS,</a:t>
              </a:r>
            </a:p>
            <a:p>
              <a:pPr algn="ctr"/>
              <a:r>
                <a:rPr lang="en-US" sz="1200" dirty="0" smtClean="0"/>
                <a:t>PHONE </a:t>
              </a:r>
              <a:r>
                <a:rPr lang="en-US" sz="1200" dirty="0"/>
                <a:t>DEVICE</a:t>
              </a:r>
            </a:p>
            <a:p>
              <a:pPr algn="ctr"/>
              <a:r>
                <a:rPr lang="en-US" sz="1200" dirty="0"/>
                <a:t>RECOGNITION </a:t>
              </a:r>
            </a:p>
          </p:txBody>
        </p:sp>
        <p:sp>
          <p:nvSpPr>
            <p:cNvPr id="17" name="TextBox 16"/>
            <p:cNvSpPr txBox="1"/>
            <p:nvPr/>
          </p:nvSpPr>
          <p:spPr>
            <a:xfrm>
              <a:off x="3095180" y="3280293"/>
              <a:ext cx="2294159" cy="690065"/>
            </a:xfrm>
            <a:prstGeom prst="rect">
              <a:avLst/>
            </a:prstGeom>
            <a:noFill/>
          </p:spPr>
          <p:txBody>
            <a:bodyPr wrap="none" rtlCol="0">
              <a:spAutoFit/>
            </a:bodyPr>
            <a:lstStyle/>
            <a:p>
              <a:r>
                <a:rPr lang="en-US" sz="2000" dirty="0" smtClean="0"/>
                <a:t>OneSource</a:t>
              </a:r>
              <a:endParaRPr lang="en-US" sz="2000" dirty="0"/>
            </a:p>
          </p:txBody>
        </p:sp>
      </p:grpSp>
    </p:spTree>
    <p:extLst>
      <p:ext uri="{BB962C8B-B14F-4D97-AF65-F5344CB8AC3E}">
        <p14:creationId xmlns:p14="http://schemas.microsoft.com/office/powerpoint/2010/main" val="34454829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algn="ctr">
              <a:buFontTx/>
              <a:buChar char="-"/>
            </a:pPr>
            <a:r>
              <a:rPr lang="en-US" dirty="0" smtClean="0">
                <a:effectLst/>
              </a:rPr>
              <a:t>California</a:t>
            </a:r>
          </a:p>
          <a:p>
            <a:pPr algn="ctr">
              <a:buFontTx/>
              <a:buChar char="-"/>
            </a:pPr>
            <a:r>
              <a:rPr lang="en-US" dirty="0" err="1" smtClean="0">
                <a:effectLst/>
              </a:rPr>
              <a:t>Illionois</a:t>
            </a:r>
            <a:endParaRPr lang="en-US" dirty="0" smtClean="0">
              <a:effectLst/>
            </a:endParaRPr>
          </a:p>
          <a:p>
            <a:pPr algn="ctr">
              <a:buFontTx/>
              <a:buChar char="-"/>
            </a:pPr>
            <a:r>
              <a:rPr lang="en-US" dirty="0" smtClean="0">
                <a:effectLst/>
              </a:rPr>
              <a:t>GPDR</a:t>
            </a:r>
          </a:p>
          <a:p>
            <a:pPr algn="ctr">
              <a:buFontTx/>
              <a:buChar char="-"/>
            </a:pPr>
            <a:r>
              <a:rPr lang="en-US" dirty="0" smtClean="0">
                <a:effectLst/>
              </a:rPr>
              <a:t>Facebook et al</a:t>
            </a:r>
          </a:p>
          <a:p>
            <a:pPr algn="ctr">
              <a:buFontTx/>
              <a:buChar char="-"/>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29</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Clayton / Privacy Statement</a:t>
            </a:r>
            <a:endParaRPr lang="en-US" dirty="0"/>
          </a:p>
        </p:txBody>
      </p:sp>
    </p:spTree>
    <p:extLst>
      <p:ext uri="{BB962C8B-B14F-4D97-AF65-F5344CB8AC3E}">
        <p14:creationId xmlns:p14="http://schemas.microsoft.com/office/powerpoint/2010/main" val="3262196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effectLst>
                  <a:glow rad="254000">
                    <a:srgbClr val="FFFF00">
                      <a:alpha val="85000"/>
                    </a:srgbClr>
                  </a:glow>
                </a:effectLst>
              </a:rPr>
              <a:t/>
            </a:r>
            <a:br>
              <a:rPr lang="en-US" sz="3200" dirty="0" smtClean="0">
                <a:effectLst>
                  <a:glow rad="254000">
                    <a:srgbClr val="FFFF00">
                      <a:alpha val="85000"/>
                    </a:srgbClr>
                  </a:glow>
                </a:effectLst>
              </a:rPr>
            </a:br>
            <a:r>
              <a:rPr lang="en-US" sz="3200" dirty="0" smtClean="0">
                <a:effectLst>
                  <a:glow rad="254000">
                    <a:srgbClr val="FFFF00">
                      <a:alpha val="85000"/>
                    </a:srgbClr>
                  </a:glow>
                </a:effectLst>
              </a:rPr>
              <a:t>The Immediate </a:t>
            </a:r>
            <a:r>
              <a:rPr lang="en-US" sz="3200" dirty="0" err="1" smtClean="0">
                <a:effectLst>
                  <a:glow rad="254000">
                    <a:srgbClr val="FFFF00">
                      <a:alpha val="85000"/>
                    </a:srgbClr>
                  </a:glow>
                </a:effectLst>
              </a:rPr>
              <a:t>VoiceSecure</a:t>
            </a:r>
            <a:r>
              <a:rPr lang="en-US" sz="3200" dirty="0" smtClean="0">
                <a:effectLst>
                  <a:glow rad="254000">
                    <a:srgbClr val="FFFF00">
                      <a:alpha val="85000"/>
                    </a:srgbClr>
                  </a:glow>
                </a:effectLst>
              </a:rPr>
              <a:t> | US Opportunity</a:t>
            </a:r>
            <a:endParaRPr lang="en-US" sz="3200" dirty="0">
              <a:effectLst>
                <a:glow rad="254000">
                  <a:srgbClr val="FFFF00">
                    <a:alpha val="85000"/>
                  </a:srgbClr>
                </a:glow>
              </a:effectLst>
            </a:endParaRPr>
          </a:p>
        </p:txBody>
      </p:sp>
      <p:sp>
        <p:nvSpPr>
          <p:cNvPr id="3" name="Content Placeholder 2"/>
          <p:cNvSpPr>
            <a:spLocks noGrp="1"/>
          </p:cNvSpPr>
          <p:nvPr>
            <p:ph idx="1"/>
          </p:nvPr>
        </p:nvSpPr>
        <p:spPr>
          <a:xfrm>
            <a:off x="617220" y="1259712"/>
            <a:ext cx="11109960" cy="4866458"/>
          </a:xfrm>
        </p:spPr>
        <p:txBody>
          <a:bodyPr>
            <a:normAutofit/>
          </a:bodyPr>
          <a:lstStyle/>
          <a:p>
            <a:pPr marL="0" indent="0">
              <a:buNone/>
            </a:pPr>
            <a:endParaRPr lang="en-US" dirty="0" smtClean="0"/>
          </a:p>
          <a:p>
            <a:pPr marL="1714414" lvl="4" indent="0">
              <a:buNone/>
            </a:pPr>
            <a:r>
              <a:rPr lang="en-US" sz="2800" dirty="0" smtClean="0"/>
              <a:t>1) Introducing A Disruptive OneSource Platform</a:t>
            </a:r>
          </a:p>
          <a:p>
            <a:pPr marL="1714414" lvl="4" indent="0">
              <a:buNone/>
            </a:pPr>
            <a:r>
              <a:rPr lang="en-US" sz="2800" dirty="0" smtClean="0"/>
              <a:t>2) Industry Leading Voice, Multimodal Biometrics I/P</a:t>
            </a:r>
          </a:p>
          <a:p>
            <a:pPr marL="1714414" lvl="4" indent="0">
              <a:buNone/>
            </a:pPr>
            <a:r>
              <a:rPr lang="en-US" sz="2800" dirty="0" smtClean="0"/>
              <a:t>3) </a:t>
            </a:r>
            <a:r>
              <a:rPr lang="en-US" sz="2800" dirty="0"/>
              <a:t>No Present Platform Competition</a:t>
            </a:r>
          </a:p>
          <a:p>
            <a:pPr marL="1714414" lvl="4" indent="0">
              <a:buNone/>
            </a:pPr>
            <a:r>
              <a:rPr lang="en-US" sz="2800" dirty="0"/>
              <a:t>4</a:t>
            </a:r>
            <a:r>
              <a:rPr lang="en-US" sz="2800" dirty="0" smtClean="0"/>
              <a:t>) Totally Scalable With Global Services</a:t>
            </a:r>
          </a:p>
          <a:p>
            <a:pPr marL="1714414" lvl="4" indent="0">
              <a:buNone/>
            </a:pPr>
            <a:r>
              <a:rPr lang="en-US" sz="2800" dirty="0"/>
              <a:t>5</a:t>
            </a:r>
            <a:r>
              <a:rPr lang="en-US" sz="2800" dirty="0" smtClean="0"/>
              <a:t>) Language Agnostic Across Continents</a:t>
            </a:r>
          </a:p>
          <a:p>
            <a:pPr marL="1714414" lvl="4" indent="0">
              <a:buNone/>
            </a:pPr>
            <a:r>
              <a:rPr lang="en-US" sz="2800" dirty="0" smtClean="0"/>
              <a:t>6) Supporting Global Platform Providers &amp; Market Sectors</a:t>
            </a:r>
            <a:endParaRPr lang="en-US" sz="2800" dirty="0"/>
          </a:p>
          <a:p>
            <a:pPr marL="0" indent="0" algn="ctr">
              <a:buNone/>
            </a:pPr>
            <a:endParaRPr lang="en-US" sz="2800" dirty="0" smtClean="0"/>
          </a:p>
          <a:p>
            <a:pPr marL="0" indent="0" algn="ctr">
              <a:buNone/>
            </a:pPr>
            <a:r>
              <a:rPr lang="en-US" sz="2800" dirty="0" smtClean="0"/>
              <a:t> US/UK Fully Deliverable In 2019</a:t>
            </a:r>
          </a:p>
          <a:p>
            <a:pPr marL="2171591" lvl="5" indent="0">
              <a:buNone/>
            </a:pPr>
            <a:endParaRPr lang="en-US" sz="2800" dirty="0"/>
          </a:p>
          <a:p>
            <a:pPr marL="2171591" lvl="5" indent="0">
              <a:buNone/>
            </a:pPr>
            <a:endParaRPr lang="en-US" sz="2800" dirty="0" smtClean="0"/>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a:t>
            </a:fld>
            <a:r>
              <a:rPr lang="en-US" dirty="0" smtClean="0"/>
              <a:t> -</a:t>
            </a:r>
            <a:endParaRPr lang="en-US" dirty="0"/>
          </a:p>
        </p:txBody>
      </p:sp>
    </p:spTree>
    <p:extLst>
      <p:ext uri="{BB962C8B-B14F-4D97-AF65-F5344CB8AC3E}">
        <p14:creationId xmlns:p14="http://schemas.microsoft.com/office/powerpoint/2010/main" val="3358223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30</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What are Voiceprints?</a:t>
            </a:r>
            <a:endParaRPr lang="en-US" dirty="0"/>
          </a:p>
        </p:txBody>
      </p:sp>
      <p:grpSp>
        <p:nvGrpSpPr>
          <p:cNvPr id="2" name="Group 1"/>
          <p:cNvGrpSpPr/>
          <p:nvPr/>
        </p:nvGrpSpPr>
        <p:grpSpPr>
          <a:xfrm>
            <a:off x="10462836" y="2831124"/>
            <a:ext cx="1511180" cy="1458193"/>
            <a:chOff x="310509" y="1365920"/>
            <a:chExt cx="4736347" cy="4570276"/>
          </a:xfrm>
        </p:grpSpPr>
        <p:pic>
          <p:nvPicPr>
            <p:cNvPr id="6" name="Picture 5"/>
            <p:cNvPicPr>
              <a:picLocks noChangeAspect="1"/>
            </p:cNvPicPr>
            <p:nvPr/>
          </p:nvPicPr>
          <p:blipFill>
            <a:blip r:embed="rId3"/>
            <a:stretch>
              <a:fillRect/>
            </a:stretch>
          </p:blipFill>
          <p:spPr>
            <a:xfrm>
              <a:off x="310509" y="1365920"/>
              <a:ext cx="4736347" cy="4570276"/>
            </a:xfrm>
            <a:prstGeom prst="rect">
              <a:avLst/>
            </a:prstGeom>
          </p:spPr>
        </p:pic>
        <p:sp>
          <p:nvSpPr>
            <p:cNvPr id="7" name="TextBox 6"/>
            <p:cNvSpPr txBox="1"/>
            <p:nvPr/>
          </p:nvSpPr>
          <p:spPr>
            <a:xfrm>
              <a:off x="1662135" y="3321423"/>
              <a:ext cx="2194413" cy="723475"/>
            </a:xfrm>
            <a:prstGeom prst="rect">
              <a:avLst/>
            </a:prstGeom>
            <a:noFill/>
          </p:spPr>
          <p:txBody>
            <a:bodyPr wrap="none" rtlCol="0">
              <a:spAutoFit/>
            </a:bodyPr>
            <a:lstStyle/>
            <a:p>
              <a:r>
                <a:rPr lang="en-US" sz="900" dirty="0" smtClean="0"/>
                <a:t>OneSource</a:t>
              </a:r>
              <a:endParaRPr lang="en-US" dirty="0"/>
            </a:p>
          </p:txBody>
        </p:sp>
      </p:grpSp>
      <p:sp>
        <p:nvSpPr>
          <p:cNvPr id="10" name="Google Shape;281;p34"/>
          <p:cNvSpPr txBox="1"/>
          <p:nvPr/>
        </p:nvSpPr>
        <p:spPr>
          <a:xfrm>
            <a:off x="1084763" y="3339663"/>
            <a:ext cx="1519391" cy="27699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Voice Physiology</a:t>
            </a:r>
            <a:r>
              <a:rPr lang="en-GB" sz="1000" b="1">
                <a:solidFill>
                  <a:schemeClr val="dk1"/>
                </a:solidFill>
                <a:latin typeface="Arial Narrow"/>
                <a:ea typeface="Arial Narrow"/>
                <a:cs typeface="Arial Narrow"/>
                <a:sym typeface="Arial Narrow"/>
              </a:rPr>
              <a:t>  </a:t>
            </a:r>
            <a:endParaRPr sz="1000"/>
          </a:p>
        </p:txBody>
      </p:sp>
      <p:sp>
        <p:nvSpPr>
          <p:cNvPr id="11" name="Google Shape;282;p34"/>
          <p:cNvSpPr txBox="1"/>
          <p:nvPr/>
        </p:nvSpPr>
        <p:spPr>
          <a:xfrm>
            <a:off x="3193599" y="3350696"/>
            <a:ext cx="1263487" cy="276999"/>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Voice Samples</a:t>
            </a:r>
            <a:endParaRPr sz="1000" b="1">
              <a:solidFill>
                <a:schemeClr val="dk1"/>
              </a:solidFill>
              <a:latin typeface="Arial Narrow"/>
              <a:ea typeface="Arial Narrow"/>
              <a:cs typeface="Arial Narrow"/>
              <a:sym typeface="Arial Narrow"/>
            </a:endParaRPr>
          </a:p>
        </p:txBody>
      </p:sp>
      <p:cxnSp>
        <p:nvCxnSpPr>
          <p:cNvPr id="12" name="Google Shape;283;p34"/>
          <p:cNvCxnSpPr/>
          <p:nvPr/>
        </p:nvCxnSpPr>
        <p:spPr>
          <a:xfrm>
            <a:off x="2604154" y="3473494"/>
            <a:ext cx="561249" cy="0"/>
          </a:xfrm>
          <a:prstGeom prst="straightConnector1">
            <a:avLst/>
          </a:prstGeom>
          <a:noFill/>
          <a:ln w="25400" cap="flat" cmpd="sng">
            <a:solidFill>
              <a:srgbClr val="5A32CD"/>
            </a:solidFill>
            <a:prstDash val="solid"/>
            <a:round/>
            <a:headEnd type="none" w="sm" len="sm"/>
            <a:tailEnd type="triangle" w="med" len="med"/>
          </a:ln>
        </p:spPr>
      </p:cxnSp>
      <p:cxnSp>
        <p:nvCxnSpPr>
          <p:cNvPr id="13" name="Google Shape;284;p34"/>
          <p:cNvCxnSpPr/>
          <p:nvPr/>
        </p:nvCxnSpPr>
        <p:spPr>
          <a:xfrm>
            <a:off x="4671387" y="3479197"/>
            <a:ext cx="662511" cy="0"/>
          </a:xfrm>
          <a:prstGeom prst="straightConnector1">
            <a:avLst/>
          </a:prstGeom>
          <a:noFill/>
          <a:ln w="25400" cap="flat" cmpd="sng">
            <a:solidFill>
              <a:srgbClr val="5A32CD"/>
            </a:solidFill>
            <a:prstDash val="solid"/>
            <a:round/>
            <a:headEnd type="none" w="sm" len="sm"/>
            <a:tailEnd type="triangle" w="med" len="med"/>
          </a:ln>
        </p:spPr>
      </p:cxnSp>
      <p:pic>
        <p:nvPicPr>
          <p:cNvPr id="14" name="Google Shape;286;p34" descr="Image result for speech production"/>
          <p:cNvPicPr preferRelativeResize="0"/>
          <p:nvPr/>
        </p:nvPicPr>
        <p:blipFill rotWithShape="1">
          <a:blip r:embed="rId4">
            <a:alphaModFix/>
          </a:blip>
          <a:srcRect l="18578" t="12307" r="16820" b="6596"/>
          <a:stretch/>
        </p:blipFill>
        <p:spPr>
          <a:xfrm>
            <a:off x="617220" y="3934311"/>
            <a:ext cx="2237027" cy="2111714"/>
          </a:xfrm>
          <a:prstGeom prst="rect">
            <a:avLst/>
          </a:prstGeom>
          <a:noFill/>
          <a:ln>
            <a:noFill/>
          </a:ln>
        </p:spPr>
      </p:pic>
      <p:sp>
        <p:nvSpPr>
          <p:cNvPr id="15" name="Google Shape;287;p34"/>
          <p:cNvSpPr txBox="1"/>
          <p:nvPr/>
        </p:nvSpPr>
        <p:spPr>
          <a:xfrm>
            <a:off x="7774803" y="3350697"/>
            <a:ext cx="1209300" cy="4617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NN Processing</a:t>
            </a:r>
            <a:endParaRPr/>
          </a:p>
        </p:txBody>
      </p:sp>
      <p:grpSp>
        <p:nvGrpSpPr>
          <p:cNvPr id="16" name="Google Shape;288;p34"/>
          <p:cNvGrpSpPr/>
          <p:nvPr/>
        </p:nvGrpSpPr>
        <p:grpSpPr>
          <a:xfrm>
            <a:off x="9187358" y="3560221"/>
            <a:ext cx="2309024" cy="2700740"/>
            <a:chOff x="1331640" y="1232757"/>
            <a:chExt cx="4401823" cy="5148572"/>
          </a:xfrm>
        </p:grpSpPr>
        <p:sp>
          <p:nvSpPr>
            <p:cNvPr id="17" name="Google Shape;289;p34"/>
            <p:cNvSpPr/>
            <p:nvPr/>
          </p:nvSpPr>
          <p:spPr>
            <a:xfrm>
              <a:off x="2063553" y="4437112"/>
              <a:ext cx="71437" cy="71438"/>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sp>
          <p:nvSpPr>
            <p:cNvPr id="18" name="Google Shape;290;p34"/>
            <p:cNvSpPr/>
            <p:nvPr/>
          </p:nvSpPr>
          <p:spPr>
            <a:xfrm>
              <a:off x="2063553" y="3969061"/>
              <a:ext cx="71437" cy="71437"/>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sp>
          <p:nvSpPr>
            <p:cNvPr id="19" name="Google Shape;291;p34"/>
            <p:cNvSpPr/>
            <p:nvPr/>
          </p:nvSpPr>
          <p:spPr>
            <a:xfrm>
              <a:off x="2063553" y="4185085"/>
              <a:ext cx="71437" cy="71437"/>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sp>
          <p:nvSpPr>
            <p:cNvPr id="20" name="Google Shape;292;p34"/>
            <p:cNvSpPr/>
            <p:nvPr/>
          </p:nvSpPr>
          <p:spPr>
            <a:xfrm>
              <a:off x="2063553" y="4689140"/>
              <a:ext cx="71437" cy="71438"/>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sp>
          <p:nvSpPr>
            <p:cNvPr id="21" name="Google Shape;293;p34"/>
            <p:cNvSpPr/>
            <p:nvPr/>
          </p:nvSpPr>
          <p:spPr>
            <a:xfrm>
              <a:off x="3058504" y="3536813"/>
              <a:ext cx="2674959" cy="576263"/>
            </a:xfrm>
            <a:prstGeom prst="ellipse">
              <a:avLst/>
            </a:prstGeom>
            <a:solidFill>
              <a:srgbClr val="00FF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138" dirty="0">
                  <a:solidFill>
                    <a:srgbClr val="004D75"/>
                  </a:solidFill>
                  <a:latin typeface="Verdana"/>
                  <a:ea typeface="Verdana"/>
                  <a:cs typeface="Verdana"/>
                  <a:sym typeface="Verdana"/>
                </a:rPr>
                <a:t>“</a:t>
              </a:r>
              <a:r>
                <a:rPr lang="en-GB" sz="1138" dirty="0" err="1">
                  <a:solidFill>
                    <a:srgbClr val="004D75"/>
                  </a:solidFill>
                  <a:latin typeface="Verdana"/>
                  <a:ea typeface="Verdana"/>
                  <a:cs typeface="Verdana"/>
                  <a:sym typeface="Verdana"/>
                </a:rPr>
                <a:t>voicekey</a:t>
              </a:r>
              <a:r>
                <a:rPr lang="en-GB" sz="1138" dirty="0">
                  <a:solidFill>
                    <a:srgbClr val="004D75"/>
                  </a:solidFill>
                  <a:latin typeface="Verdana"/>
                  <a:ea typeface="Verdana"/>
                  <a:cs typeface="Verdana"/>
                  <a:sym typeface="Verdana"/>
                </a:rPr>
                <a:t>”</a:t>
              </a:r>
              <a:endParaRPr dirty="0"/>
            </a:p>
          </p:txBody>
        </p:sp>
        <p:sp>
          <p:nvSpPr>
            <p:cNvPr id="22" name="Google Shape;294;p34"/>
            <p:cNvSpPr/>
            <p:nvPr/>
          </p:nvSpPr>
          <p:spPr>
            <a:xfrm>
              <a:off x="2063553" y="4941738"/>
              <a:ext cx="71437" cy="71438"/>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cxnSp>
          <p:nvCxnSpPr>
            <p:cNvPr id="23" name="Google Shape;295;p34"/>
            <p:cNvCxnSpPr>
              <a:endCxn id="21" idx="0"/>
            </p:cNvCxnSpPr>
            <p:nvPr/>
          </p:nvCxnSpPr>
          <p:spPr>
            <a:xfrm>
              <a:off x="2694992" y="2262714"/>
              <a:ext cx="1700992" cy="1274100"/>
            </a:xfrm>
            <a:prstGeom prst="curvedConnector2">
              <a:avLst/>
            </a:prstGeom>
            <a:solidFill>
              <a:schemeClr val="lt2"/>
            </a:solidFill>
            <a:ln w="12700" cap="flat" cmpd="sng">
              <a:solidFill>
                <a:srgbClr val="9C9B9F"/>
              </a:solidFill>
              <a:prstDash val="solid"/>
              <a:round/>
              <a:headEnd type="none" w="sm" len="sm"/>
              <a:tailEnd type="triangle" w="med" len="med"/>
            </a:ln>
          </p:spPr>
        </p:cxnSp>
        <p:cxnSp>
          <p:nvCxnSpPr>
            <p:cNvPr id="24" name="Google Shape;296;p34"/>
            <p:cNvCxnSpPr>
              <a:endCxn id="21" idx="1"/>
            </p:cNvCxnSpPr>
            <p:nvPr/>
          </p:nvCxnSpPr>
          <p:spPr>
            <a:xfrm>
              <a:off x="2694574" y="2983106"/>
              <a:ext cx="755668" cy="638099"/>
            </a:xfrm>
            <a:prstGeom prst="curvedConnector2">
              <a:avLst/>
            </a:prstGeom>
            <a:solidFill>
              <a:schemeClr val="lt2"/>
            </a:solidFill>
            <a:ln w="12700" cap="flat" cmpd="sng">
              <a:solidFill>
                <a:srgbClr val="9C9B9F"/>
              </a:solidFill>
              <a:prstDash val="solid"/>
              <a:round/>
              <a:headEnd type="none" w="sm" len="sm"/>
              <a:tailEnd type="triangle" w="med" len="med"/>
            </a:ln>
          </p:spPr>
        </p:cxnSp>
        <p:cxnSp>
          <p:nvCxnSpPr>
            <p:cNvPr id="25" name="Google Shape;297;p34"/>
            <p:cNvCxnSpPr>
              <a:endCxn id="21" idx="4"/>
            </p:cNvCxnSpPr>
            <p:nvPr/>
          </p:nvCxnSpPr>
          <p:spPr>
            <a:xfrm flipV="1">
              <a:off x="2771791" y="4113076"/>
              <a:ext cx="1624193" cy="1274105"/>
            </a:xfrm>
            <a:prstGeom prst="curvedConnector2">
              <a:avLst/>
            </a:prstGeom>
            <a:solidFill>
              <a:schemeClr val="lt2"/>
            </a:solidFill>
            <a:ln w="12700" cap="flat" cmpd="sng">
              <a:solidFill>
                <a:srgbClr val="9C9B9F"/>
              </a:solidFill>
              <a:prstDash val="solid"/>
              <a:round/>
              <a:headEnd type="none" w="sm" len="sm"/>
              <a:tailEnd type="triangle" w="med" len="med"/>
            </a:ln>
          </p:spPr>
        </p:cxnSp>
        <p:pic>
          <p:nvPicPr>
            <p:cNvPr id="26" name="Google Shape;298;p34"/>
            <p:cNvPicPr preferRelativeResize="0"/>
            <p:nvPr/>
          </p:nvPicPr>
          <p:blipFill rotWithShape="1">
            <a:blip r:embed="rId5">
              <a:alphaModFix/>
            </a:blip>
            <a:srcRect/>
            <a:stretch/>
          </p:blipFill>
          <p:spPr>
            <a:xfrm>
              <a:off x="1331640" y="1232757"/>
              <a:ext cx="1524000" cy="1285875"/>
            </a:xfrm>
            <a:prstGeom prst="rect">
              <a:avLst/>
            </a:prstGeom>
            <a:noFill/>
            <a:ln>
              <a:noFill/>
            </a:ln>
          </p:spPr>
        </p:pic>
        <p:pic>
          <p:nvPicPr>
            <p:cNvPr id="27" name="Google Shape;299;p34"/>
            <p:cNvPicPr preferRelativeResize="0"/>
            <p:nvPr/>
          </p:nvPicPr>
          <p:blipFill rotWithShape="1">
            <a:blip r:embed="rId5">
              <a:alphaModFix/>
            </a:blip>
            <a:srcRect/>
            <a:stretch/>
          </p:blipFill>
          <p:spPr>
            <a:xfrm>
              <a:off x="1331640" y="2672917"/>
              <a:ext cx="1524000" cy="1285875"/>
            </a:xfrm>
            <a:prstGeom prst="rect">
              <a:avLst/>
            </a:prstGeom>
            <a:noFill/>
            <a:ln>
              <a:noFill/>
            </a:ln>
          </p:spPr>
        </p:pic>
        <p:pic>
          <p:nvPicPr>
            <p:cNvPr id="28" name="Google Shape;300;p34"/>
            <p:cNvPicPr preferRelativeResize="0"/>
            <p:nvPr/>
          </p:nvPicPr>
          <p:blipFill rotWithShape="1">
            <a:blip r:embed="rId5">
              <a:alphaModFix/>
            </a:blip>
            <a:srcRect/>
            <a:stretch/>
          </p:blipFill>
          <p:spPr>
            <a:xfrm>
              <a:off x="1367644" y="5095454"/>
              <a:ext cx="1524000" cy="1285875"/>
            </a:xfrm>
            <a:prstGeom prst="rect">
              <a:avLst/>
            </a:prstGeom>
            <a:noFill/>
            <a:ln>
              <a:noFill/>
            </a:ln>
          </p:spPr>
        </p:pic>
        <p:cxnSp>
          <p:nvCxnSpPr>
            <p:cNvPr id="29" name="Google Shape;301;p34"/>
            <p:cNvCxnSpPr>
              <a:endCxn id="21" idx="6"/>
            </p:cNvCxnSpPr>
            <p:nvPr/>
          </p:nvCxnSpPr>
          <p:spPr>
            <a:xfrm flipV="1">
              <a:off x="4907868" y="3824946"/>
              <a:ext cx="825595" cy="133800"/>
            </a:xfrm>
            <a:prstGeom prst="straightConnector1">
              <a:avLst/>
            </a:prstGeom>
            <a:solidFill>
              <a:schemeClr val="lt2"/>
            </a:solidFill>
            <a:ln w="12700" cap="flat" cmpd="sng">
              <a:solidFill>
                <a:srgbClr val="9C9B9F"/>
              </a:solidFill>
              <a:prstDash val="solid"/>
              <a:round/>
              <a:headEnd type="none" w="sm" len="sm"/>
              <a:tailEnd type="none" w="sm" len="sm"/>
            </a:ln>
          </p:spPr>
        </p:cxnSp>
      </p:grpSp>
      <p:sp>
        <p:nvSpPr>
          <p:cNvPr id="30" name="Google Shape;302;p34"/>
          <p:cNvSpPr txBox="1"/>
          <p:nvPr/>
        </p:nvSpPr>
        <p:spPr>
          <a:xfrm>
            <a:off x="5028304" y="4538726"/>
            <a:ext cx="1298550" cy="121821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813">
                <a:solidFill>
                  <a:srgbClr val="004D75"/>
                </a:solidFill>
                <a:latin typeface="Courier"/>
                <a:ea typeface="Courier"/>
                <a:cs typeface="Courier"/>
                <a:sym typeface="Courier"/>
              </a:rPr>
              <a:t>Three  20  68</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Four  131 186</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Eight 235 263</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Nine  352 402 </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Five  462 511</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Six   591 617</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Seven 703 749</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Two   802 831</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One   916 967</a:t>
            </a:r>
            <a:endParaRPr/>
          </a:p>
        </p:txBody>
      </p:sp>
      <p:sp>
        <p:nvSpPr>
          <p:cNvPr id="31" name="Google Shape;303;p34"/>
          <p:cNvSpPr/>
          <p:nvPr/>
        </p:nvSpPr>
        <p:spPr>
          <a:xfrm>
            <a:off x="5002643" y="3994206"/>
            <a:ext cx="1013311" cy="525745"/>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787" dirty="0">
              <a:solidFill>
                <a:srgbClr val="004D75"/>
              </a:solidFill>
              <a:latin typeface="Verdana"/>
              <a:ea typeface="Verdana"/>
              <a:cs typeface="Verdana"/>
              <a:sym typeface="Verdana"/>
            </a:endParaRPr>
          </a:p>
          <a:p>
            <a:pPr marL="0" marR="0" lvl="0" indent="0" algn="ctr" rtl="0">
              <a:spcBef>
                <a:spcPts val="0"/>
              </a:spcBef>
              <a:spcAft>
                <a:spcPts val="0"/>
              </a:spcAft>
              <a:buNone/>
            </a:pPr>
            <a:r>
              <a:rPr lang="en-GB" sz="1300" dirty="0">
                <a:solidFill>
                  <a:schemeClr val="lt1"/>
                </a:solidFill>
                <a:latin typeface="Verdana"/>
                <a:ea typeface="Verdana"/>
                <a:cs typeface="Verdana"/>
                <a:sym typeface="Verdana"/>
              </a:rPr>
              <a:t>Phoneme </a:t>
            </a:r>
            <a:endParaRPr dirty="0"/>
          </a:p>
          <a:p>
            <a:pPr marL="0" marR="0" lvl="0" indent="0" algn="ctr" rtl="0">
              <a:spcBef>
                <a:spcPts val="0"/>
              </a:spcBef>
              <a:spcAft>
                <a:spcPts val="0"/>
              </a:spcAft>
              <a:buNone/>
            </a:pPr>
            <a:r>
              <a:rPr lang="en-GB" sz="1300" dirty="0">
                <a:solidFill>
                  <a:schemeClr val="lt1"/>
                </a:solidFill>
                <a:latin typeface="Verdana"/>
                <a:ea typeface="Verdana"/>
                <a:cs typeface="Verdana"/>
                <a:sym typeface="Verdana"/>
              </a:rPr>
              <a:t>alignment</a:t>
            </a:r>
            <a:endParaRPr dirty="0"/>
          </a:p>
          <a:p>
            <a:pPr marL="0" marR="0" lvl="0" indent="0" algn="ctr" rtl="0">
              <a:spcBef>
                <a:spcPts val="0"/>
              </a:spcBef>
              <a:spcAft>
                <a:spcPts val="0"/>
              </a:spcAft>
              <a:buNone/>
            </a:pPr>
            <a:endParaRPr sz="2275" dirty="0">
              <a:solidFill>
                <a:srgbClr val="004D75"/>
              </a:solidFill>
              <a:latin typeface="Verdana"/>
              <a:ea typeface="Verdana"/>
              <a:cs typeface="Verdana"/>
              <a:sym typeface="Verdana"/>
            </a:endParaRPr>
          </a:p>
        </p:txBody>
      </p:sp>
      <p:pic>
        <p:nvPicPr>
          <p:cNvPr id="32" name="Google Shape;304;p34"/>
          <p:cNvPicPr preferRelativeResize="0"/>
          <p:nvPr/>
        </p:nvPicPr>
        <p:blipFill rotWithShape="1">
          <a:blip r:embed="rId6">
            <a:alphaModFix/>
          </a:blip>
          <a:srcRect/>
          <a:stretch/>
        </p:blipFill>
        <p:spPr>
          <a:xfrm>
            <a:off x="7261788" y="4571297"/>
            <a:ext cx="130034" cy="1079864"/>
          </a:xfrm>
          <a:prstGeom prst="rect">
            <a:avLst/>
          </a:prstGeom>
          <a:noFill/>
          <a:ln>
            <a:noFill/>
          </a:ln>
        </p:spPr>
      </p:pic>
      <p:pic>
        <p:nvPicPr>
          <p:cNvPr id="33" name="Google Shape;305;p34"/>
          <p:cNvPicPr preferRelativeResize="0"/>
          <p:nvPr/>
        </p:nvPicPr>
        <p:blipFill rotWithShape="1">
          <a:blip r:embed="rId6">
            <a:alphaModFix/>
          </a:blip>
          <a:srcRect/>
          <a:stretch/>
        </p:blipFill>
        <p:spPr>
          <a:xfrm>
            <a:off x="7119204" y="4570613"/>
            <a:ext cx="130034" cy="1079864"/>
          </a:xfrm>
          <a:prstGeom prst="rect">
            <a:avLst/>
          </a:prstGeom>
          <a:noFill/>
          <a:ln>
            <a:noFill/>
          </a:ln>
        </p:spPr>
      </p:pic>
      <p:pic>
        <p:nvPicPr>
          <p:cNvPr id="34" name="Google Shape;306;p34"/>
          <p:cNvPicPr preferRelativeResize="0"/>
          <p:nvPr/>
        </p:nvPicPr>
        <p:blipFill rotWithShape="1">
          <a:blip r:embed="rId6">
            <a:alphaModFix/>
          </a:blip>
          <a:srcRect/>
          <a:stretch/>
        </p:blipFill>
        <p:spPr>
          <a:xfrm>
            <a:off x="6976620" y="4570613"/>
            <a:ext cx="130034" cy="1079864"/>
          </a:xfrm>
          <a:prstGeom prst="rect">
            <a:avLst/>
          </a:prstGeom>
          <a:noFill/>
          <a:ln>
            <a:noFill/>
          </a:ln>
        </p:spPr>
      </p:pic>
      <p:pic>
        <p:nvPicPr>
          <p:cNvPr id="35" name="Google Shape;307;p34"/>
          <p:cNvPicPr preferRelativeResize="0"/>
          <p:nvPr/>
        </p:nvPicPr>
        <p:blipFill rotWithShape="1">
          <a:blip r:embed="rId6">
            <a:alphaModFix/>
          </a:blip>
          <a:srcRect/>
          <a:stretch/>
        </p:blipFill>
        <p:spPr>
          <a:xfrm>
            <a:off x="6827643" y="4570613"/>
            <a:ext cx="130034" cy="1079864"/>
          </a:xfrm>
          <a:prstGeom prst="rect">
            <a:avLst/>
          </a:prstGeom>
          <a:noFill/>
          <a:ln>
            <a:noFill/>
          </a:ln>
        </p:spPr>
      </p:pic>
      <p:pic>
        <p:nvPicPr>
          <p:cNvPr id="36" name="Google Shape;308;p34"/>
          <p:cNvPicPr preferRelativeResize="0"/>
          <p:nvPr/>
        </p:nvPicPr>
        <p:blipFill rotWithShape="1">
          <a:blip r:embed="rId6">
            <a:alphaModFix/>
          </a:blip>
          <a:srcRect/>
          <a:stretch/>
        </p:blipFill>
        <p:spPr>
          <a:xfrm>
            <a:off x="6685058" y="4570613"/>
            <a:ext cx="130034" cy="1079864"/>
          </a:xfrm>
          <a:prstGeom prst="rect">
            <a:avLst/>
          </a:prstGeom>
          <a:noFill/>
          <a:ln>
            <a:noFill/>
          </a:ln>
        </p:spPr>
      </p:pic>
      <p:pic>
        <p:nvPicPr>
          <p:cNvPr id="37" name="Google Shape;309;p34"/>
          <p:cNvPicPr preferRelativeResize="0"/>
          <p:nvPr/>
        </p:nvPicPr>
        <p:blipFill rotWithShape="1">
          <a:blip r:embed="rId6">
            <a:alphaModFix/>
          </a:blip>
          <a:srcRect/>
          <a:stretch/>
        </p:blipFill>
        <p:spPr>
          <a:xfrm>
            <a:off x="6542474" y="4570613"/>
            <a:ext cx="130034" cy="1079864"/>
          </a:xfrm>
          <a:prstGeom prst="rect">
            <a:avLst/>
          </a:prstGeom>
          <a:noFill/>
          <a:ln>
            <a:noFill/>
          </a:ln>
        </p:spPr>
      </p:pic>
      <p:pic>
        <p:nvPicPr>
          <p:cNvPr id="38" name="Google Shape;310;p34"/>
          <p:cNvPicPr preferRelativeResize="0"/>
          <p:nvPr/>
        </p:nvPicPr>
        <p:blipFill rotWithShape="1">
          <a:blip r:embed="rId6">
            <a:alphaModFix/>
          </a:blip>
          <a:srcRect/>
          <a:stretch/>
        </p:blipFill>
        <p:spPr>
          <a:xfrm>
            <a:off x="6399890" y="4570613"/>
            <a:ext cx="130034" cy="1079864"/>
          </a:xfrm>
          <a:prstGeom prst="rect">
            <a:avLst/>
          </a:prstGeom>
          <a:noFill/>
          <a:ln>
            <a:noFill/>
          </a:ln>
        </p:spPr>
      </p:pic>
      <p:pic>
        <p:nvPicPr>
          <p:cNvPr id="39" name="Google Shape;311;p34"/>
          <p:cNvPicPr preferRelativeResize="0"/>
          <p:nvPr/>
        </p:nvPicPr>
        <p:blipFill rotWithShape="1">
          <a:blip r:embed="rId6">
            <a:alphaModFix/>
          </a:blip>
          <a:srcRect/>
          <a:stretch/>
        </p:blipFill>
        <p:spPr>
          <a:xfrm>
            <a:off x="6257306" y="4570613"/>
            <a:ext cx="130034" cy="1079864"/>
          </a:xfrm>
          <a:prstGeom prst="rect">
            <a:avLst/>
          </a:prstGeom>
          <a:noFill/>
          <a:ln>
            <a:noFill/>
          </a:ln>
        </p:spPr>
      </p:pic>
      <p:pic>
        <p:nvPicPr>
          <p:cNvPr id="40" name="Google Shape;312;p34"/>
          <p:cNvPicPr preferRelativeResize="0"/>
          <p:nvPr/>
        </p:nvPicPr>
        <p:blipFill rotWithShape="1">
          <a:blip r:embed="rId6">
            <a:alphaModFix/>
          </a:blip>
          <a:srcRect/>
          <a:stretch/>
        </p:blipFill>
        <p:spPr>
          <a:xfrm>
            <a:off x="6114722" y="4570613"/>
            <a:ext cx="130034" cy="1079864"/>
          </a:xfrm>
          <a:prstGeom prst="rect">
            <a:avLst/>
          </a:prstGeom>
          <a:noFill/>
          <a:ln>
            <a:noFill/>
          </a:ln>
        </p:spPr>
      </p:pic>
      <p:sp>
        <p:nvSpPr>
          <p:cNvPr id="41" name="Google Shape;313;p34"/>
          <p:cNvSpPr/>
          <p:nvPr/>
        </p:nvSpPr>
        <p:spPr>
          <a:xfrm>
            <a:off x="6051452" y="3994207"/>
            <a:ext cx="1367441" cy="525744"/>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787" dirty="0">
              <a:solidFill>
                <a:srgbClr val="004D75"/>
              </a:solidFill>
              <a:latin typeface="Verdana"/>
              <a:ea typeface="Verdana"/>
              <a:cs typeface="Verdana"/>
              <a:sym typeface="Verdana"/>
            </a:endParaRPr>
          </a:p>
          <a:p>
            <a:pPr marL="0" marR="0" lvl="0" indent="0" algn="ctr" rtl="0">
              <a:spcBef>
                <a:spcPts val="0"/>
              </a:spcBef>
              <a:spcAft>
                <a:spcPts val="0"/>
              </a:spcAft>
              <a:buNone/>
            </a:pPr>
            <a:r>
              <a:rPr lang="en-GB" sz="1300" dirty="0">
                <a:solidFill>
                  <a:schemeClr val="lt1"/>
                </a:solidFill>
                <a:latin typeface="Verdana"/>
                <a:ea typeface="Verdana"/>
                <a:cs typeface="Verdana"/>
                <a:sym typeface="Verdana"/>
              </a:rPr>
              <a:t>Feature </a:t>
            </a:r>
            <a:endParaRPr dirty="0"/>
          </a:p>
          <a:p>
            <a:pPr marL="0" marR="0" lvl="0" indent="0" algn="ctr" rtl="0">
              <a:spcBef>
                <a:spcPts val="0"/>
              </a:spcBef>
              <a:spcAft>
                <a:spcPts val="0"/>
              </a:spcAft>
              <a:buNone/>
            </a:pPr>
            <a:r>
              <a:rPr lang="en-GB" sz="1300" dirty="0">
                <a:solidFill>
                  <a:schemeClr val="lt1"/>
                </a:solidFill>
                <a:latin typeface="Verdana"/>
                <a:ea typeface="Verdana"/>
                <a:cs typeface="Verdana"/>
                <a:sym typeface="Verdana"/>
              </a:rPr>
              <a:t>extraction</a:t>
            </a:r>
            <a:endParaRPr dirty="0"/>
          </a:p>
          <a:p>
            <a:pPr marL="0" marR="0" lvl="0" indent="0" algn="ctr" rtl="0">
              <a:spcBef>
                <a:spcPts val="0"/>
              </a:spcBef>
              <a:spcAft>
                <a:spcPts val="0"/>
              </a:spcAft>
              <a:buNone/>
            </a:pPr>
            <a:endParaRPr sz="2275" dirty="0">
              <a:solidFill>
                <a:srgbClr val="004D75"/>
              </a:solidFill>
              <a:latin typeface="Verdana"/>
              <a:ea typeface="Verdana"/>
              <a:cs typeface="Verdana"/>
              <a:sym typeface="Verdana"/>
            </a:endParaRPr>
          </a:p>
        </p:txBody>
      </p:sp>
      <p:pic>
        <p:nvPicPr>
          <p:cNvPr id="42" name="Google Shape;314;p34"/>
          <p:cNvPicPr preferRelativeResize="0"/>
          <p:nvPr/>
        </p:nvPicPr>
        <p:blipFill rotWithShape="1">
          <a:blip r:embed="rId7">
            <a:alphaModFix/>
          </a:blip>
          <a:srcRect/>
          <a:stretch/>
        </p:blipFill>
        <p:spPr>
          <a:xfrm>
            <a:off x="3147580" y="4122432"/>
            <a:ext cx="1370588" cy="300662"/>
          </a:xfrm>
          <a:prstGeom prst="rect">
            <a:avLst/>
          </a:prstGeom>
          <a:noFill/>
          <a:ln>
            <a:noFill/>
          </a:ln>
        </p:spPr>
      </p:pic>
      <p:pic>
        <p:nvPicPr>
          <p:cNvPr id="43" name="Google Shape;315;p34"/>
          <p:cNvPicPr preferRelativeResize="0"/>
          <p:nvPr/>
        </p:nvPicPr>
        <p:blipFill rotWithShape="1">
          <a:blip r:embed="rId7">
            <a:alphaModFix/>
          </a:blip>
          <a:srcRect/>
          <a:stretch/>
        </p:blipFill>
        <p:spPr>
          <a:xfrm>
            <a:off x="3147580" y="4588547"/>
            <a:ext cx="1370588" cy="300662"/>
          </a:xfrm>
          <a:prstGeom prst="rect">
            <a:avLst/>
          </a:prstGeom>
          <a:noFill/>
          <a:ln>
            <a:noFill/>
          </a:ln>
        </p:spPr>
      </p:pic>
      <p:pic>
        <p:nvPicPr>
          <p:cNvPr id="44" name="Google Shape;316;p34"/>
          <p:cNvPicPr preferRelativeResize="0"/>
          <p:nvPr/>
        </p:nvPicPr>
        <p:blipFill rotWithShape="1">
          <a:blip r:embed="rId7">
            <a:alphaModFix/>
          </a:blip>
          <a:srcRect/>
          <a:stretch/>
        </p:blipFill>
        <p:spPr>
          <a:xfrm>
            <a:off x="3165403" y="5059702"/>
            <a:ext cx="1370588" cy="300662"/>
          </a:xfrm>
          <a:prstGeom prst="rect">
            <a:avLst/>
          </a:prstGeom>
          <a:noFill/>
          <a:ln>
            <a:noFill/>
          </a:ln>
        </p:spPr>
      </p:pic>
      <p:sp>
        <p:nvSpPr>
          <p:cNvPr id="45" name="Google Shape;317;p34"/>
          <p:cNvSpPr txBox="1"/>
          <p:nvPr/>
        </p:nvSpPr>
        <p:spPr>
          <a:xfrm>
            <a:off x="9180331" y="3339663"/>
            <a:ext cx="923280" cy="276999"/>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Voicekey</a:t>
            </a:r>
            <a:endParaRPr/>
          </a:p>
        </p:txBody>
      </p:sp>
      <p:cxnSp>
        <p:nvCxnSpPr>
          <p:cNvPr id="46" name="Google Shape;318;p34"/>
          <p:cNvCxnSpPr/>
          <p:nvPr/>
        </p:nvCxnSpPr>
        <p:spPr>
          <a:xfrm>
            <a:off x="7030018" y="3479644"/>
            <a:ext cx="723607" cy="0"/>
          </a:xfrm>
          <a:prstGeom prst="straightConnector1">
            <a:avLst/>
          </a:prstGeom>
          <a:noFill/>
          <a:ln w="25400" cap="flat" cmpd="sng">
            <a:solidFill>
              <a:srgbClr val="5A32CD"/>
            </a:solidFill>
            <a:prstDash val="solid"/>
            <a:round/>
            <a:headEnd type="none" w="sm" len="sm"/>
            <a:tailEnd type="triangle" w="med" len="med"/>
          </a:ln>
        </p:spPr>
      </p:cxnSp>
      <p:sp>
        <p:nvSpPr>
          <p:cNvPr id="47" name="Google Shape;319;p34"/>
          <p:cNvSpPr txBox="1"/>
          <p:nvPr/>
        </p:nvSpPr>
        <p:spPr>
          <a:xfrm>
            <a:off x="5180679" y="3342354"/>
            <a:ext cx="2041200" cy="4617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Phoneme Alignment,</a:t>
            </a:r>
            <a:br>
              <a:rPr lang="en-GB" sz="1000">
                <a:solidFill>
                  <a:srgbClr val="6492FF"/>
                </a:solidFill>
                <a:latin typeface="Montserrat SemiBold"/>
                <a:ea typeface="Montserrat SemiBold"/>
                <a:cs typeface="Montserrat SemiBold"/>
                <a:sym typeface="Montserrat SemiBold"/>
              </a:rPr>
            </a:br>
            <a:r>
              <a:rPr lang="en-GB" sz="1000">
                <a:solidFill>
                  <a:srgbClr val="6492FF"/>
                </a:solidFill>
                <a:latin typeface="Montserrat SemiBold"/>
                <a:ea typeface="Montserrat SemiBold"/>
                <a:cs typeface="Montserrat SemiBold"/>
                <a:sym typeface="Montserrat SemiBold"/>
              </a:rPr>
              <a:t>Feature extraction</a:t>
            </a:r>
            <a:endParaRPr/>
          </a:p>
        </p:txBody>
      </p:sp>
      <p:cxnSp>
        <p:nvCxnSpPr>
          <p:cNvPr id="48" name="Google Shape;320;p34"/>
          <p:cNvCxnSpPr/>
          <p:nvPr/>
        </p:nvCxnSpPr>
        <p:spPr>
          <a:xfrm>
            <a:off x="8984103" y="3479644"/>
            <a:ext cx="253791" cy="0"/>
          </a:xfrm>
          <a:prstGeom prst="straightConnector1">
            <a:avLst/>
          </a:prstGeom>
          <a:noFill/>
          <a:ln w="25400" cap="flat" cmpd="sng">
            <a:solidFill>
              <a:srgbClr val="5A32CD"/>
            </a:solidFill>
            <a:prstDash val="solid"/>
            <a:round/>
            <a:headEnd type="none" w="sm" len="sm"/>
            <a:tailEnd type="triangle" w="med" len="med"/>
          </a:ln>
        </p:spPr>
      </p:cxnSp>
      <p:cxnSp>
        <p:nvCxnSpPr>
          <p:cNvPr id="49" name="Google Shape;283;p34"/>
          <p:cNvCxnSpPr/>
          <p:nvPr/>
        </p:nvCxnSpPr>
        <p:spPr>
          <a:xfrm flipV="1">
            <a:off x="11238154" y="2562891"/>
            <a:ext cx="0" cy="335248"/>
          </a:xfrm>
          <a:prstGeom prst="straightConnector1">
            <a:avLst/>
          </a:prstGeom>
          <a:noFill/>
          <a:ln w="25400" cap="flat" cmpd="sng">
            <a:solidFill>
              <a:srgbClr val="5A32CD"/>
            </a:solidFill>
            <a:prstDash val="solid"/>
            <a:round/>
            <a:headEnd type="none" w="sm" len="sm"/>
            <a:tailEnd type="triangle" w="med" len="med"/>
          </a:ln>
        </p:spPr>
      </p:cxnSp>
      <p:cxnSp>
        <p:nvCxnSpPr>
          <p:cNvPr id="54" name="Google Shape;283;p34"/>
          <p:cNvCxnSpPr/>
          <p:nvPr/>
        </p:nvCxnSpPr>
        <p:spPr>
          <a:xfrm flipV="1">
            <a:off x="11218426" y="4183333"/>
            <a:ext cx="0" cy="479522"/>
          </a:xfrm>
          <a:prstGeom prst="straightConnector1">
            <a:avLst/>
          </a:prstGeom>
          <a:noFill/>
          <a:ln w="25400" cap="flat" cmpd="sng">
            <a:solidFill>
              <a:srgbClr val="5A32CD"/>
            </a:solidFill>
            <a:prstDash val="solid"/>
            <a:round/>
            <a:headEnd type="none" w="sm" len="sm"/>
            <a:tailEnd type="triangle" w="med" len="med"/>
          </a:ln>
        </p:spPr>
      </p:cxnSp>
      <p:sp>
        <p:nvSpPr>
          <p:cNvPr id="59" name="Google Shape;303;p34"/>
          <p:cNvSpPr/>
          <p:nvPr/>
        </p:nvSpPr>
        <p:spPr>
          <a:xfrm>
            <a:off x="10731498" y="2156598"/>
            <a:ext cx="1013311" cy="290931"/>
          </a:xfrm>
          <a:prstGeom prst="rect">
            <a:avLst/>
          </a:prstGeom>
          <a:solidFill>
            <a:schemeClr val="accent4">
              <a:lumMod val="60000"/>
              <a:lumOff val="40000"/>
            </a:schemeClr>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800" b="1" dirty="0" smtClean="0">
                <a:solidFill>
                  <a:schemeClr val="bg1"/>
                </a:solidFill>
                <a:latin typeface="Verdana"/>
                <a:ea typeface="Verdana"/>
                <a:cs typeface="Verdana"/>
                <a:sym typeface="Verdana"/>
              </a:rPr>
              <a:t>DECISIONING</a:t>
            </a:r>
            <a:endParaRPr sz="1000" b="1" dirty="0">
              <a:solidFill>
                <a:schemeClr val="bg1"/>
              </a:solidFill>
              <a:latin typeface="Verdana"/>
              <a:ea typeface="Verdana"/>
              <a:cs typeface="Verdana"/>
              <a:sym typeface="Verdana"/>
            </a:endParaRPr>
          </a:p>
        </p:txBody>
      </p:sp>
      <p:sp>
        <p:nvSpPr>
          <p:cNvPr id="60" name="TextBox 59"/>
          <p:cNvSpPr txBox="1"/>
          <p:nvPr/>
        </p:nvSpPr>
        <p:spPr>
          <a:xfrm>
            <a:off x="422136" y="1353393"/>
            <a:ext cx="9876557" cy="1754327"/>
          </a:xfrm>
          <a:prstGeom prst="rect">
            <a:avLst/>
          </a:prstGeom>
          <a:noFill/>
        </p:spPr>
        <p:txBody>
          <a:bodyPr wrap="square" rtlCol="0">
            <a:spAutoFit/>
          </a:bodyPr>
          <a:lstStyle/>
          <a:p>
            <a:pPr marL="285750" indent="-285750">
              <a:buFont typeface="Arial"/>
              <a:buChar char="•"/>
            </a:pPr>
            <a:r>
              <a:rPr lang="en-US" dirty="0"/>
              <a:t>Physical characteristics are the unique traits of the individual’s vocal </a:t>
            </a:r>
            <a:r>
              <a:rPr lang="en-US" dirty="0" smtClean="0"/>
              <a:t>tract, </a:t>
            </a:r>
            <a:r>
              <a:rPr lang="en-US" dirty="0"/>
              <a:t>such as shape and </a:t>
            </a:r>
            <a:r>
              <a:rPr lang="en-US" dirty="0" smtClean="0"/>
              <a:t>size.</a:t>
            </a:r>
          </a:p>
          <a:p>
            <a:pPr marL="285750" indent="-285750">
              <a:buFont typeface="Arial"/>
              <a:buChar char="•"/>
            </a:pPr>
            <a:endParaRPr lang="en-US" dirty="0"/>
          </a:p>
          <a:p>
            <a:pPr marL="285750" indent="-285750">
              <a:buFont typeface="Arial"/>
              <a:buChar char="•"/>
            </a:pPr>
            <a:r>
              <a:rPr lang="en-US" dirty="0"/>
              <a:t>Behavioral characteristics are the harmonic and resonant </a:t>
            </a:r>
            <a:r>
              <a:rPr lang="en-US" dirty="0" smtClean="0"/>
              <a:t>frequencies, </a:t>
            </a:r>
            <a:r>
              <a:rPr lang="en-US" dirty="0"/>
              <a:t>such as accents, the speed of </a:t>
            </a:r>
            <a:r>
              <a:rPr lang="en-US" dirty="0" smtClean="0"/>
              <a:t>speech - </a:t>
            </a:r>
            <a:r>
              <a:rPr lang="en-US" dirty="0"/>
              <a:t>how words are pronounced and </a:t>
            </a:r>
            <a:r>
              <a:rPr lang="en-US" dirty="0" smtClean="0"/>
              <a:t>emphasized.</a:t>
            </a:r>
          </a:p>
          <a:p>
            <a:pPr marL="285750" indent="-285750">
              <a:buFont typeface="Arial"/>
              <a:buChar char="•"/>
            </a:pPr>
            <a:endParaRPr lang="en-US" dirty="0"/>
          </a:p>
          <a:p>
            <a:pPr marL="285750" indent="-285750">
              <a:buFont typeface="Arial"/>
              <a:buChar char="•"/>
            </a:pPr>
            <a:r>
              <a:rPr lang="en-US" dirty="0"/>
              <a:t>When the physical and behavioral characteristics are combined, a unique voice pattern is </a:t>
            </a:r>
            <a:r>
              <a:rPr lang="en-US" dirty="0" smtClean="0"/>
              <a:t>produced.</a:t>
            </a:r>
            <a:endParaRPr lang="en-US" dirty="0"/>
          </a:p>
        </p:txBody>
      </p:sp>
    </p:spTree>
    <p:extLst>
      <p:ext uri="{BB962C8B-B14F-4D97-AF65-F5344CB8AC3E}">
        <p14:creationId xmlns:p14="http://schemas.microsoft.com/office/powerpoint/2010/main" val="5151414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just">
              <a:buNone/>
            </a:pPr>
            <a:r>
              <a:rPr lang="en-AU" sz="2000" dirty="0" smtClean="0">
                <a:latin typeface="Gill Sans"/>
              </a:rPr>
              <a:t>	</a:t>
            </a:r>
            <a:r>
              <a:rPr lang="en-AU" sz="2000" dirty="0" err="1" smtClean="0">
                <a:latin typeface="Gill Sans"/>
              </a:rPr>
              <a:t>VoiceSecure</a:t>
            </a:r>
            <a:r>
              <a:rPr lang="en-AU" sz="2000" dirty="0" smtClean="0">
                <a:latin typeface="Gill Sans"/>
              </a:rPr>
              <a:t> has a demonstrable capability to deploy Facial Recognition or Fingerprint interfaced with Voice Biometrics so enrolees can use smart phones and tablets to securely authenticate themselves. Further ability is provided to take a “</a:t>
            </a:r>
            <a:r>
              <a:rPr lang="en-AU" sz="2000" dirty="0" err="1" smtClean="0">
                <a:latin typeface="Gill Sans"/>
              </a:rPr>
              <a:t>selfie</a:t>
            </a:r>
            <a:r>
              <a:rPr lang="en-AU" sz="2000" dirty="0" smtClean="0">
                <a:latin typeface="Gill Sans"/>
              </a:rPr>
              <a:t>” with a passport, driver’s license, or other government identification where the enrolee’s face and the document photo is compared and verified.</a:t>
            </a:r>
            <a:endParaRPr lang="en-US" sz="2000"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31</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Multi-Modal Platform Overview</a:t>
            </a:r>
            <a:endParaRPr lang="en-US" dirty="0"/>
          </a:p>
        </p:txBody>
      </p:sp>
      <p:graphicFrame>
        <p:nvGraphicFramePr>
          <p:cNvPr id="6" name="Content Placeholder 3">
            <a:extLst>
              <a:ext uri="{FF2B5EF4-FFF2-40B4-BE49-F238E27FC236}">
                <a16:creationId xmlns="" xmlns:a16="http://schemas.microsoft.com/office/drawing/2014/main" id="{93D56101-A2AB-493A-8AE2-B84EB5460581}"/>
              </a:ext>
            </a:extLst>
          </p:cNvPr>
          <p:cNvGraphicFramePr>
            <a:graphicFrameLocks/>
          </p:cNvGraphicFramePr>
          <p:nvPr>
            <p:extLst>
              <p:ext uri="{D42A27DB-BD31-4B8C-83A1-F6EECF244321}">
                <p14:modId xmlns:p14="http://schemas.microsoft.com/office/powerpoint/2010/main" val="3674858284"/>
              </p:ext>
            </p:extLst>
          </p:nvPr>
        </p:nvGraphicFramePr>
        <p:xfrm>
          <a:off x="1536766" y="4703841"/>
          <a:ext cx="3311146" cy="14134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Content Placeholder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63931" y="3003923"/>
            <a:ext cx="5458959" cy="3062155"/>
          </a:xfrm>
          <a:prstGeom prst="rect">
            <a:avLst/>
          </a:prstGeom>
        </p:spPr>
      </p:pic>
      <p:pic>
        <p:nvPicPr>
          <p:cNvPr id="2" name="Picture 1"/>
          <p:cNvPicPr>
            <a:picLocks noChangeAspect="1"/>
          </p:cNvPicPr>
          <p:nvPr/>
        </p:nvPicPr>
        <p:blipFill>
          <a:blip r:embed="rId9">
            <a:duotone>
              <a:schemeClr val="accent1">
                <a:shade val="45000"/>
                <a:satMod val="135000"/>
              </a:schemeClr>
              <a:prstClr val="white"/>
            </a:duotone>
            <a:alphaModFix amt="73000"/>
          </a:blip>
          <a:stretch>
            <a:fillRect/>
          </a:stretch>
        </p:blipFill>
        <p:spPr>
          <a:xfrm>
            <a:off x="1813986" y="2785310"/>
            <a:ext cx="2747144" cy="1782449"/>
          </a:xfrm>
          <a:prstGeom prst="rect">
            <a:avLst/>
          </a:prstGeom>
          <a:noFill/>
        </p:spPr>
      </p:pic>
    </p:spTree>
    <p:extLst>
      <p:ext uri="{BB962C8B-B14F-4D97-AF65-F5344CB8AC3E}">
        <p14:creationId xmlns:p14="http://schemas.microsoft.com/office/powerpoint/2010/main" val="31747190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32</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On-Device Biometrics</a:t>
            </a:r>
            <a:endParaRPr lang="en-US" dirty="0"/>
          </a:p>
        </p:txBody>
      </p:sp>
      <p:sp>
        <p:nvSpPr>
          <p:cNvPr id="18" name="Google Shape;168;p24"/>
          <p:cNvSpPr txBox="1"/>
          <p:nvPr/>
        </p:nvSpPr>
        <p:spPr>
          <a:xfrm>
            <a:off x="8380941" y="3956058"/>
            <a:ext cx="3486487" cy="2335263"/>
          </a:xfrm>
          <a:prstGeom prst="rect">
            <a:avLst/>
          </a:prstGeom>
          <a:solidFill>
            <a:srgbClr val="FFFFFF"/>
          </a:solidFill>
          <a:ln>
            <a:noFill/>
          </a:ln>
        </p:spPr>
        <p:txBody>
          <a:bodyPr spcFirstLastPara="1" wrap="square" lIns="91425" tIns="45700" rIns="91425" bIns="45700" anchor="t" anchorCtr="0">
            <a:noAutofit/>
          </a:bodyPr>
          <a:lstStyle/>
          <a:p>
            <a:pPr marL="457200" marR="0" lvl="0" indent="-304800" algn="l" rtl="0">
              <a:lnSpc>
                <a:spcPct val="120000"/>
              </a:lnSpc>
              <a:spcBef>
                <a:spcPts val="0"/>
              </a:spcBef>
              <a:spcAft>
                <a:spcPts val="0"/>
              </a:spcAft>
              <a:buClr>
                <a:srgbClr val="6492FF"/>
              </a:buClr>
              <a:buSzPts val="1200"/>
              <a:buFont typeface="Montserrat"/>
              <a:buChar char="❏"/>
            </a:pPr>
            <a:r>
              <a:rPr lang="en-GB" sz="1200" b="1" dirty="0">
                <a:solidFill>
                  <a:srgbClr val="6492FF"/>
                </a:solidFill>
                <a:latin typeface="Montserrat"/>
                <a:ea typeface="Montserrat"/>
                <a:cs typeface="Montserrat"/>
                <a:sym typeface="Montserrat"/>
              </a:rPr>
              <a:t>Biometric Parameters carried locally</a:t>
            </a:r>
            <a:endParaRPr sz="1200" b="1" dirty="0">
              <a:solidFill>
                <a:srgbClr val="6492FF"/>
              </a:solidFill>
              <a:latin typeface="Montserrat"/>
              <a:ea typeface="Montserrat"/>
              <a:cs typeface="Montserrat"/>
              <a:sym typeface="Montserrat"/>
            </a:endParaRPr>
          </a:p>
          <a:p>
            <a:pPr marL="457200" marR="0" lvl="0" indent="0" algn="l" rtl="0">
              <a:lnSpc>
                <a:spcPct val="120000"/>
              </a:lnSpc>
              <a:spcBef>
                <a:spcPts val="0"/>
              </a:spcBef>
              <a:spcAft>
                <a:spcPts val="0"/>
              </a:spcAft>
              <a:buNone/>
            </a:pPr>
            <a:endParaRPr sz="1200" b="1" dirty="0">
              <a:solidFill>
                <a:srgbClr val="6492FF"/>
              </a:solidFill>
              <a:latin typeface="Montserrat"/>
              <a:ea typeface="Montserrat"/>
              <a:cs typeface="Montserrat"/>
              <a:sym typeface="Montserrat"/>
            </a:endParaRPr>
          </a:p>
          <a:p>
            <a:pPr marL="457200" marR="0" lvl="0" indent="-304800" algn="l" rtl="0">
              <a:lnSpc>
                <a:spcPct val="120000"/>
              </a:lnSpc>
              <a:spcBef>
                <a:spcPts val="0"/>
              </a:spcBef>
              <a:spcAft>
                <a:spcPts val="0"/>
              </a:spcAft>
              <a:buClr>
                <a:srgbClr val="6492FF"/>
              </a:buClr>
              <a:buSzPts val="1200"/>
              <a:buFont typeface="Montserrat"/>
              <a:buChar char="❏"/>
            </a:pPr>
            <a:r>
              <a:rPr lang="en-GB" sz="1200" b="1" dirty="0">
                <a:solidFill>
                  <a:srgbClr val="6492FF"/>
                </a:solidFill>
                <a:latin typeface="Montserrat"/>
                <a:ea typeface="Montserrat"/>
                <a:cs typeface="Montserrat"/>
                <a:sym typeface="Montserrat"/>
              </a:rPr>
              <a:t>Unique AI “</a:t>
            </a:r>
            <a:r>
              <a:rPr lang="en-GB" sz="1200" b="1" dirty="0" err="1">
                <a:solidFill>
                  <a:srgbClr val="6492FF"/>
                </a:solidFill>
                <a:latin typeface="Montserrat"/>
                <a:ea typeface="Montserrat"/>
                <a:cs typeface="Montserrat"/>
                <a:sym typeface="Montserrat"/>
              </a:rPr>
              <a:t>voicekey</a:t>
            </a:r>
            <a:r>
              <a:rPr lang="en-GB" sz="1200" b="1" dirty="0">
                <a:solidFill>
                  <a:srgbClr val="6492FF"/>
                </a:solidFill>
                <a:latin typeface="Montserrat"/>
                <a:ea typeface="Montserrat"/>
                <a:cs typeface="Montserrat"/>
                <a:sym typeface="Montserrat"/>
              </a:rPr>
              <a:t>” can be carried on smart device – providing ownership of biometric classifier</a:t>
            </a:r>
            <a:endParaRPr sz="1200" b="1" dirty="0">
              <a:solidFill>
                <a:srgbClr val="6492FF"/>
              </a:solidFill>
              <a:latin typeface="Montserrat"/>
              <a:ea typeface="Montserrat"/>
              <a:cs typeface="Montserrat"/>
              <a:sym typeface="Montserrat"/>
            </a:endParaRPr>
          </a:p>
          <a:p>
            <a:pPr marL="457200" marR="0" lvl="0" indent="0" algn="l" rtl="0">
              <a:lnSpc>
                <a:spcPct val="120000"/>
              </a:lnSpc>
              <a:spcBef>
                <a:spcPts val="0"/>
              </a:spcBef>
              <a:spcAft>
                <a:spcPts val="0"/>
              </a:spcAft>
              <a:buNone/>
            </a:pPr>
            <a:endParaRPr sz="1200" b="1" dirty="0">
              <a:solidFill>
                <a:srgbClr val="6492FF"/>
              </a:solidFill>
              <a:latin typeface="Montserrat"/>
              <a:ea typeface="Montserrat"/>
              <a:cs typeface="Montserrat"/>
              <a:sym typeface="Montserrat"/>
            </a:endParaRPr>
          </a:p>
          <a:p>
            <a:pPr marL="457200" marR="0" lvl="0" indent="-304800" algn="l" rtl="0">
              <a:lnSpc>
                <a:spcPct val="120000"/>
              </a:lnSpc>
              <a:spcBef>
                <a:spcPts val="0"/>
              </a:spcBef>
              <a:spcAft>
                <a:spcPts val="0"/>
              </a:spcAft>
              <a:buClr>
                <a:srgbClr val="6492FF"/>
              </a:buClr>
              <a:buSzPts val="1200"/>
              <a:buFont typeface="Montserrat"/>
              <a:buChar char="❏"/>
            </a:pPr>
            <a:r>
              <a:rPr lang="en-GB" sz="1200" b="1" dirty="0">
                <a:solidFill>
                  <a:srgbClr val="6492FF"/>
                </a:solidFill>
                <a:latin typeface="Montserrat"/>
                <a:ea typeface="Montserrat"/>
                <a:cs typeface="Montserrat"/>
                <a:sym typeface="Montserrat"/>
              </a:rPr>
              <a:t>AI Biometric classifier only created at time of authentication.</a:t>
            </a:r>
            <a:endParaRPr sz="1200" b="1" dirty="0">
              <a:solidFill>
                <a:srgbClr val="6492FF"/>
              </a:solidFill>
              <a:latin typeface="Montserrat"/>
              <a:ea typeface="Montserrat"/>
              <a:cs typeface="Montserrat"/>
              <a:sym typeface="Montserrat"/>
            </a:endParaRPr>
          </a:p>
          <a:p>
            <a:pPr marL="171450" marR="0" lvl="0" indent="-57150" algn="l" rtl="0">
              <a:lnSpc>
                <a:spcPct val="120000"/>
              </a:lnSpc>
              <a:spcBef>
                <a:spcPts val="0"/>
              </a:spcBef>
              <a:spcAft>
                <a:spcPts val="0"/>
              </a:spcAft>
              <a:buClr>
                <a:schemeClr val="dk1"/>
              </a:buClr>
              <a:buSzPts val="1800"/>
              <a:buFont typeface="Arial"/>
              <a:buNone/>
            </a:pPr>
            <a:endParaRPr sz="1200" dirty="0">
              <a:solidFill>
                <a:srgbClr val="6492FF"/>
              </a:solidFill>
              <a:latin typeface="Montserrat"/>
              <a:ea typeface="Montserrat"/>
              <a:cs typeface="Montserrat"/>
              <a:sym typeface="Montserrat"/>
            </a:endParaRPr>
          </a:p>
        </p:txBody>
      </p:sp>
      <p:pic>
        <p:nvPicPr>
          <p:cNvPr id="19" name="Google Shape;169;p24"/>
          <p:cNvPicPr preferRelativeResize="0"/>
          <p:nvPr/>
        </p:nvPicPr>
        <p:blipFill rotWithShape="1">
          <a:blip r:embed="rId3">
            <a:alphaModFix/>
          </a:blip>
          <a:srcRect/>
          <a:stretch/>
        </p:blipFill>
        <p:spPr>
          <a:xfrm>
            <a:off x="9345627" y="2330985"/>
            <a:ext cx="1707175" cy="1121100"/>
          </a:xfrm>
          <a:prstGeom prst="rect">
            <a:avLst/>
          </a:prstGeom>
          <a:noFill/>
          <a:ln>
            <a:noFill/>
          </a:ln>
        </p:spPr>
      </p:pic>
      <p:graphicFrame>
        <p:nvGraphicFramePr>
          <p:cNvPr id="20" name="Content Placeholder 3">
            <a:extLst>
              <a:ext uri="{FF2B5EF4-FFF2-40B4-BE49-F238E27FC236}">
                <a16:creationId xmlns="" xmlns:a16="http://schemas.microsoft.com/office/drawing/2014/main" id="{93D56101-A2AB-493A-8AE2-B84EB5460581}"/>
              </a:ext>
            </a:extLst>
          </p:cNvPr>
          <p:cNvGraphicFramePr>
            <a:graphicFrameLocks noGrp="1"/>
          </p:cNvGraphicFramePr>
          <p:nvPr>
            <p:ph idx="1"/>
            <p:extLst>
              <p:ext uri="{D42A27DB-BD31-4B8C-83A1-F6EECF244321}">
                <p14:modId xmlns:p14="http://schemas.microsoft.com/office/powerpoint/2010/main" val="4192955258"/>
              </p:ext>
            </p:extLst>
          </p:nvPr>
        </p:nvGraphicFramePr>
        <p:xfrm>
          <a:off x="4076391" y="4202427"/>
          <a:ext cx="3871549" cy="1652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1" name="Diagram 20">
            <a:extLst>
              <a:ext uri="{FF2B5EF4-FFF2-40B4-BE49-F238E27FC236}">
                <a16:creationId xmlns="" xmlns:a16="http://schemas.microsoft.com/office/drawing/2014/main" id="{A85C413C-47CE-480E-9DA9-C6FC75CBB451}"/>
              </a:ext>
            </a:extLst>
          </p:cNvPr>
          <p:cNvGraphicFramePr/>
          <p:nvPr>
            <p:extLst>
              <p:ext uri="{D42A27DB-BD31-4B8C-83A1-F6EECF244321}">
                <p14:modId xmlns:p14="http://schemas.microsoft.com/office/powerpoint/2010/main" val="3910881239"/>
              </p:ext>
            </p:extLst>
          </p:nvPr>
        </p:nvGraphicFramePr>
        <p:xfrm>
          <a:off x="590965" y="2591572"/>
          <a:ext cx="2973318" cy="210500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22" name="Google Shape;332;p36" descr="Laptop"/>
          <p:cNvPicPr preferRelativeResize="0"/>
          <p:nvPr/>
        </p:nvPicPr>
        <p:blipFill rotWithShape="1">
          <a:blip r:embed="rId14">
            <a:alphaModFix/>
          </a:blip>
          <a:srcRect/>
          <a:stretch/>
        </p:blipFill>
        <p:spPr>
          <a:xfrm>
            <a:off x="4501149" y="2670385"/>
            <a:ext cx="891540" cy="891540"/>
          </a:xfrm>
          <a:prstGeom prst="rect">
            <a:avLst/>
          </a:prstGeom>
          <a:noFill/>
          <a:ln>
            <a:noFill/>
          </a:ln>
        </p:spPr>
      </p:pic>
      <p:pic>
        <p:nvPicPr>
          <p:cNvPr id="23" name="Google Shape;333;p36" descr="Smart Phone"/>
          <p:cNvPicPr preferRelativeResize="0"/>
          <p:nvPr/>
        </p:nvPicPr>
        <p:blipFill rotWithShape="1">
          <a:blip r:embed="rId15">
            <a:alphaModFix/>
          </a:blip>
          <a:srcRect/>
          <a:stretch/>
        </p:blipFill>
        <p:spPr>
          <a:xfrm>
            <a:off x="6309190" y="2231878"/>
            <a:ext cx="1724181" cy="1724181"/>
          </a:xfrm>
          <a:prstGeom prst="rect">
            <a:avLst/>
          </a:prstGeom>
          <a:noFill/>
          <a:ln>
            <a:noFill/>
          </a:ln>
        </p:spPr>
      </p:pic>
      <p:sp>
        <p:nvSpPr>
          <p:cNvPr id="24" name="Google Shape;334;p36"/>
          <p:cNvSpPr txBox="1"/>
          <p:nvPr/>
        </p:nvSpPr>
        <p:spPr>
          <a:xfrm>
            <a:off x="4326323" y="1685918"/>
            <a:ext cx="1565400" cy="61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500" b="1" dirty="0">
                <a:solidFill>
                  <a:srgbClr val="6492FF"/>
                </a:solidFill>
                <a:latin typeface="Arial Narrow"/>
                <a:ea typeface="Arial Narrow"/>
                <a:cs typeface="Arial Narrow"/>
                <a:sym typeface="Arial Narrow"/>
              </a:rPr>
              <a:t>Web</a:t>
            </a:r>
            <a:endParaRPr sz="2500" dirty="0">
              <a:solidFill>
                <a:srgbClr val="6492FF"/>
              </a:solidFill>
            </a:endParaRPr>
          </a:p>
        </p:txBody>
      </p:sp>
      <p:pic>
        <p:nvPicPr>
          <p:cNvPr id="27" name="Google Shape;337;p36"/>
          <p:cNvPicPr preferRelativeResize="0"/>
          <p:nvPr/>
        </p:nvPicPr>
        <p:blipFill>
          <a:blip r:embed="rId16">
            <a:alphaModFix/>
          </a:blip>
          <a:stretch>
            <a:fillRect/>
          </a:stretch>
        </p:blipFill>
        <p:spPr>
          <a:xfrm>
            <a:off x="4326323" y="2271963"/>
            <a:ext cx="1688400" cy="1688400"/>
          </a:xfrm>
          <a:prstGeom prst="rect">
            <a:avLst/>
          </a:prstGeom>
          <a:noFill/>
          <a:ln>
            <a:noFill/>
          </a:ln>
        </p:spPr>
      </p:pic>
      <p:sp>
        <p:nvSpPr>
          <p:cNvPr id="28" name="Google Shape;338;p36"/>
          <p:cNvSpPr txBox="1"/>
          <p:nvPr/>
        </p:nvSpPr>
        <p:spPr>
          <a:xfrm>
            <a:off x="6382540" y="1685918"/>
            <a:ext cx="1565400" cy="61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500" b="1" dirty="0">
                <a:solidFill>
                  <a:srgbClr val="6492FF"/>
                </a:solidFill>
                <a:latin typeface="Arial Narrow"/>
                <a:ea typeface="Arial Narrow"/>
                <a:cs typeface="Arial Narrow"/>
                <a:sym typeface="Arial Narrow"/>
              </a:rPr>
              <a:t>Mobile</a:t>
            </a:r>
            <a:endParaRPr sz="2500" dirty="0">
              <a:solidFill>
                <a:srgbClr val="6492FF"/>
              </a:solidFill>
            </a:endParaRPr>
          </a:p>
        </p:txBody>
      </p:sp>
      <p:sp>
        <p:nvSpPr>
          <p:cNvPr id="29" name="Google Shape;334;p36"/>
          <p:cNvSpPr txBox="1"/>
          <p:nvPr/>
        </p:nvSpPr>
        <p:spPr>
          <a:xfrm>
            <a:off x="1088559" y="1685918"/>
            <a:ext cx="1565400" cy="61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500" b="1" dirty="0" smtClean="0">
                <a:solidFill>
                  <a:srgbClr val="6492FF"/>
                </a:solidFill>
                <a:latin typeface="Arial Narrow"/>
                <a:ea typeface="Arial Narrow"/>
                <a:cs typeface="Arial Narrow"/>
                <a:sym typeface="Arial Narrow"/>
              </a:rPr>
              <a:t>Voice Assistants</a:t>
            </a:r>
            <a:endParaRPr sz="2500" dirty="0">
              <a:solidFill>
                <a:srgbClr val="6492FF"/>
              </a:solidFill>
            </a:endParaRPr>
          </a:p>
        </p:txBody>
      </p:sp>
      <p:sp>
        <p:nvSpPr>
          <p:cNvPr id="30" name="Google Shape;338;p36"/>
          <p:cNvSpPr txBox="1"/>
          <p:nvPr/>
        </p:nvSpPr>
        <p:spPr>
          <a:xfrm>
            <a:off x="9345627" y="1717785"/>
            <a:ext cx="1565400" cy="61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500" b="1" dirty="0" smtClean="0">
                <a:solidFill>
                  <a:srgbClr val="6492FF"/>
                </a:solidFill>
                <a:latin typeface="Arial Narrow"/>
                <a:ea typeface="Arial Narrow"/>
                <a:cs typeface="Arial Narrow"/>
                <a:sym typeface="Arial Narrow"/>
              </a:rPr>
              <a:t>Other</a:t>
            </a:r>
            <a:endParaRPr sz="2500" dirty="0">
              <a:solidFill>
                <a:srgbClr val="6492FF"/>
              </a:solidFill>
            </a:endParaRPr>
          </a:p>
        </p:txBody>
      </p:sp>
    </p:spTree>
    <p:extLst>
      <p:ext uri="{BB962C8B-B14F-4D97-AF65-F5344CB8AC3E}">
        <p14:creationId xmlns:p14="http://schemas.microsoft.com/office/powerpoint/2010/main" val="28766163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buNone/>
            </a:pPr>
            <a:endParaRPr lang="en-US" dirty="0" smtClean="0">
              <a:effectLst/>
            </a:endParaRPr>
          </a:p>
          <a:p>
            <a:r>
              <a:rPr lang="en-US" dirty="0" smtClean="0">
                <a:effectLst/>
              </a:rPr>
              <a:t>Web</a:t>
            </a:r>
          </a:p>
          <a:p>
            <a:r>
              <a:rPr lang="en-US" dirty="0" smtClean="0">
                <a:effectLst/>
              </a:rPr>
              <a:t>Mobile</a:t>
            </a:r>
          </a:p>
          <a:p>
            <a:r>
              <a:rPr lang="en-US" dirty="0" smtClean="0">
                <a:effectLst/>
              </a:rPr>
              <a:t>IVR / Phone</a:t>
            </a:r>
          </a:p>
          <a:p>
            <a:r>
              <a:rPr lang="en-US" dirty="0" smtClean="0">
                <a:effectLst/>
              </a:rPr>
              <a:t>Virtual Assistants </a:t>
            </a:r>
          </a:p>
          <a:p>
            <a:r>
              <a:rPr lang="en-US" dirty="0" smtClean="0">
                <a:effectLst/>
              </a:rPr>
              <a:t>Watches</a:t>
            </a:r>
          </a:p>
          <a:p>
            <a:r>
              <a:rPr lang="en-US" dirty="0" smtClean="0">
                <a:effectLst/>
              </a:rPr>
              <a:t>Point-Of-Sale</a:t>
            </a:r>
            <a:endParaRPr lang="en-US" dirty="0">
              <a:effectLst/>
            </a:endParaRPr>
          </a:p>
          <a:p>
            <a:pPr marL="0" indent="0">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33</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Omni-Channel Platform Overview</a:t>
            </a:r>
            <a:endParaRPr lang="en-US" dirty="0"/>
          </a:p>
        </p:txBody>
      </p:sp>
      <p:grpSp>
        <p:nvGrpSpPr>
          <p:cNvPr id="7" name="Group 6"/>
          <p:cNvGrpSpPr/>
          <p:nvPr/>
        </p:nvGrpSpPr>
        <p:grpSpPr>
          <a:xfrm>
            <a:off x="5584745" y="2056718"/>
            <a:ext cx="5280597" cy="3991389"/>
            <a:chOff x="5207279" y="1647866"/>
            <a:chExt cx="5280597" cy="3991389"/>
          </a:xfrm>
        </p:grpSpPr>
        <p:pic>
          <p:nvPicPr>
            <p:cNvPr id="2" name="Picture 1"/>
            <p:cNvPicPr>
              <a:picLocks noChangeAspect="1"/>
            </p:cNvPicPr>
            <p:nvPr/>
          </p:nvPicPr>
          <p:blipFill>
            <a:blip r:embed="rId3"/>
            <a:stretch>
              <a:fillRect/>
            </a:stretch>
          </p:blipFill>
          <p:spPr>
            <a:xfrm>
              <a:off x="5207279" y="1647866"/>
              <a:ext cx="5280597" cy="3991389"/>
            </a:xfrm>
            <a:prstGeom prst="rect">
              <a:avLst/>
            </a:prstGeom>
          </p:spPr>
        </p:pic>
        <p:sp>
          <p:nvSpPr>
            <p:cNvPr id="6" name="TextBox 5"/>
            <p:cNvSpPr txBox="1"/>
            <p:nvPr/>
          </p:nvSpPr>
          <p:spPr>
            <a:xfrm>
              <a:off x="6749604" y="5248021"/>
              <a:ext cx="2324977" cy="369332"/>
            </a:xfrm>
            <a:prstGeom prst="rect">
              <a:avLst/>
            </a:prstGeom>
            <a:solidFill>
              <a:schemeClr val="bg1"/>
            </a:solidFill>
          </p:spPr>
          <p:txBody>
            <a:bodyPr wrap="square" rtlCol="0">
              <a:spAutoFit/>
            </a:bodyPr>
            <a:lstStyle/>
            <a:p>
              <a:endParaRPr lang="en-US" dirty="0"/>
            </a:p>
          </p:txBody>
        </p:sp>
      </p:grpSp>
      <p:sp>
        <p:nvSpPr>
          <p:cNvPr id="8" name="TextBox 7"/>
          <p:cNvSpPr txBox="1"/>
          <p:nvPr/>
        </p:nvSpPr>
        <p:spPr>
          <a:xfrm>
            <a:off x="3011872" y="1232972"/>
            <a:ext cx="6341062" cy="369332"/>
          </a:xfrm>
          <a:prstGeom prst="rect">
            <a:avLst/>
          </a:prstGeom>
          <a:noFill/>
        </p:spPr>
        <p:txBody>
          <a:bodyPr wrap="none" rtlCol="0">
            <a:spAutoFit/>
          </a:bodyPr>
          <a:lstStyle/>
          <a:p>
            <a:r>
              <a:rPr lang="en-US" dirty="0" smtClean="0"/>
              <a:t>A seamless experience across platforms, devices and interactions.</a:t>
            </a:r>
            <a:endParaRPr lang="en-US" dirty="0"/>
          </a:p>
        </p:txBody>
      </p:sp>
    </p:spTree>
    <p:extLst>
      <p:ext uri="{BB962C8B-B14F-4D97-AF65-F5344CB8AC3E}">
        <p14:creationId xmlns:p14="http://schemas.microsoft.com/office/powerpoint/2010/main" val="1438719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34</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Omni-Channel Platform Overview</a:t>
            </a:r>
            <a:endParaRPr lang="en-US" dirty="0"/>
          </a:p>
        </p:txBody>
      </p:sp>
      <p:sp>
        <p:nvSpPr>
          <p:cNvPr id="10" name="TextBox 9"/>
          <p:cNvSpPr txBox="1"/>
          <p:nvPr/>
        </p:nvSpPr>
        <p:spPr>
          <a:xfrm>
            <a:off x="3011872" y="1232972"/>
            <a:ext cx="6341062" cy="369332"/>
          </a:xfrm>
          <a:prstGeom prst="rect">
            <a:avLst/>
          </a:prstGeom>
          <a:noFill/>
        </p:spPr>
        <p:txBody>
          <a:bodyPr wrap="none" rtlCol="0">
            <a:spAutoFit/>
          </a:bodyPr>
          <a:lstStyle/>
          <a:p>
            <a:r>
              <a:rPr lang="en-US" dirty="0" smtClean="0"/>
              <a:t>A seamless experience across platforms, devices and interactions.</a:t>
            </a:r>
            <a:endParaRPr lang="en-US" dirty="0"/>
          </a:p>
        </p:txBody>
      </p:sp>
      <p:grpSp>
        <p:nvGrpSpPr>
          <p:cNvPr id="16" name="Group 15"/>
          <p:cNvGrpSpPr/>
          <p:nvPr/>
        </p:nvGrpSpPr>
        <p:grpSpPr>
          <a:xfrm>
            <a:off x="8107739" y="2434289"/>
            <a:ext cx="3551949" cy="3427080"/>
            <a:chOff x="8107739" y="2434289"/>
            <a:chExt cx="3551949" cy="3427080"/>
          </a:xfrm>
        </p:grpSpPr>
        <p:grpSp>
          <p:nvGrpSpPr>
            <p:cNvPr id="14" name="Group 13"/>
            <p:cNvGrpSpPr/>
            <p:nvPr/>
          </p:nvGrpSpPr>
          <p:grpSpPr>
            <a:xfrm>
              <a:off x="8107739" y="2434289"/>
              <a:ext cx="3551949" cy="3427080"/>
              <a:chOff x="7652879" y="2048947"/>
              <a:chExt cx="3551949" cy="3427080"/>
            </a:xfrm>
          </p:grpSpPr>
          <p:pic>
            <p:nvPicPr>
              <p:cNvPr id="8" name="Picture 7"/>
              <p:cNvPicPr>
                <a:picLocks noChangeAspect="1"/>
              </p:cNvPicPr>
              <p:nvPr/>
            </p:nvPicPr>
            <p:blipFill>
              <a:blip r:embed="rId3"/>
              <a:stretch>
                <a:fillRect/>
              </a:stretch>
            </p:blipFill>
            <p:spPr>
              <a:xfrm>
                <a:off x="7652879" y="2048947"/>
                <a:ext cx="3551949" cy="3427080"/>
              </a:xfrm>
              <a:prstGeom prst="rect">
                <a:avLst/>
              </a:prstGeom>
            </p:spPr>
          </p:pic>
          <p:sp>
            <p:nvSpPr>
              <p:cNvPr id="13" name="Oval 12"/>
              <p:cNvSpPr/>
              <p:nvPr/>
            </p:nvSpPr>
            <p:spPr>
              <a:xfrm>
                <a:off x="9064339" y="3339844"/>
                <a:ext cx="819375" cy="819325"/>
              </a:xfrm>
              <a:prstGeom prst="ellipse">
                <a:avLst/>
              </a:prstGeom>
              <a:gradFill>
                <a:gsLst>
                  <a:gs pos="0">
                    <a:srgbClr val="FF0000"/>
                  </a:gs>
                  <a:gs pos="100000">
                    <a:srgbClr val="FF00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5" name="TextBox 14"/>
            <p:cNvSpPr txBox="1"/>
            <p:nvPr/>
          </p:nvSpPr>
          <p:spPr>
            <a:xfrm>
              <a:off x="9447505" y="3839475"/>
              <a:ext cx="949835" cy="523220"/>
            </a:xfrm>
            <a:prstGeom prst="rect">
              <a:avLst/>
            </a:prstGeom>
            <a:noFill/>
          </p:spPr>
          <p:txBody>
            <a:bodyPr wrap="square" rtlCol="0">
              <a:spAutoFit/>
            </a:bodyPr>
            <a:lstStyle/>
            <a:p>
              <a:pPr algn="ctr"/>
              <a:r>
                <a:rPr lang="en-US" sz="1400" b="1" dirty="0" smtClean="0">
                  <a:solidFill>
                    <a:schemeClr val="bg1"/>
                  </a:solidFill>
                </a:rPr>
                <a:t>One</a:t>
              </a:r>
            </a:p>
            <a:p>
              <a:pPr algn="ctr"/>
              <a:r>
                <a:rPr lang="en-US" sz="1400" b="1" dirty="0" smtClean="0">
                  <a:solidFill>
                    <a:schemeClr val="bg1"/>
                  </a:solidFill>
                </a:rPr>
                <a:t>Source</a:t>
              </a:r>
              <a:endParaRPr lang="en-US" sz="1400" b="1" dirty="0">
                <a:solidFill>
                  <a:schemeClr val="bg1"/>
                </a:solidFill>
              </a:endParaRPr>
            </a:p>
          </p:txBody>
        </p:sp>
      </p:grpSp>
      <p:sp>
        <p:nvSpPr>
          <p:cNvPr id="2" name="TextBox 1"/>
          <p:cNvSpPr txBox="1"/>
          <p:nvPr/>
        </p:nvSpPr>
        <p:spPr>
          <a:xfrm>
            <a:off x="120314" y="3839475"/>
            <a:ext cx="7490519" cy="2197525"/>
          </a:xfrm>
          <a:prstGeom prst="rect">
            <a:avLst/>
          </a:prstGeom>
          <a:noFill/>
        </p:spPr>
        <p:txBody>
          <a:bodyPr wrap="square" rtlCol="0">
            <a:spAutoFit/>
          </a:bodyPr>
          <a:lstStyle/>
          <a:p>
            <a:pPr marL="742927" lvl="1" indent="-285750">
              <a:lnSpc>
                <a:spcPct val="100000"/>
              </a:lnSpc>
              <a:spcBef>
                <a:spcPts val="1296"/>
              </a:spcBef>
              <a:buClr>
                <a:srgbClr val="00B0F0"/>
              </a:buClr>
              <a:buFont typeface="Arial"/>
              <a:buChar char="•"/>
            </a:pPr>
            <a:r>
              <a:rPr lang="en-AU" dirty="0">
                <a:latin typeface="Gill Sans"/>
              </a:rPr>
              <a:t>Existing deployments with Amazon Web Services, Cisco Spark , IBM </a:t>
            </a:r>
            <a:r>
              <a:rPr lang="en-AU" dirty="0" err="1">
                <a:latin typeface="Gill Sans"/>
              </a:rPr>
              <a:t>BlueMix</a:t>
            </a:r>
            <a:r>
              <a:rPr lang="en-AU" dirty="0">
                <a:latin typeface="Gill Sans"/>
              </a:rPr>
              <a:t>, Microsoft Azure and Fujitsu Cloud, Cisco Cloud</a:t>
            </a:r>
            <a:r>
              <a:rPr lang="en-AU" dirty="0" smtClean="0">
                <a:latin typeface="Gill Sans"/>
              </a:rPr>
              <a:t>, IBM’s </a:t>
            </a:r>
            <a:r>
              <a:rPr lang="en-AU" dirty="0">
                <a:latin typeface="Gill Sans"/>
              </a:rPr>
              <a:t>Watson, Microsoft Cognitive Services, Facebook speech recognition for Message, </a:t>
            </a:r>
            <a:r>
              <a:rPr lang="en-AU" dirty="0" err="1">
                <a:latin typeface="Gill Sans"/>
              </a:rPr>
              <a:t>Alexa</a:t>
            </a:r>
            <a:r>
              <a:rPr lang="en-AU" dirty="0">
                <a:latin typeface="Gill Sans"/>
              </a:rPr>
              <a:t>/</a:t>
            </a:r>
            <a:r>
              <a:rPr lang="en-AU" dirty="0" smtClean="0">
                <a:latin typeface="Gill Sans"/>
              </a:rPr>
              <a:t>Echo </a:t>
            </a:r>
          </a:p>
          <a:p>
            <a:pPr marL="742927" lvl="1" indent="-285750">
              <a:lnSpc>
                <a:spcPct val="100000"/>
              </a:lnSpc>
              <a:spcBef>
                <a:spcPts val="1296"/>
              </a:spcBef>
              <a:buClr>
                <a:srgbClr val="00B0F0"/>
              </a:buClr>
              <a:buFont typeface="Arial"/>
              <a:buChar char="•"/>
            </a:pPr>
            <a:r>
              <a:rPr lang="en-AU" dirty="0" smtClean="0">
                <a:latin typeface="Gill Sans"/>
              </a:rPr>
              <a:t>Speech </a:t>
            </a:r>
            <a:r>
              <a:rPr lang="en-AU" dirty="0">
                <a:latin typeface="Gill Sans"/>
              </a:rPr>
              <a:t>recognition </a:t>
            </a:r>
            <a:r>
              <a:rPr lang="en-AU" dirty="0" smtClean="0">
                <a:latin typeface="Gill Sans"/>
              </a:rPr>
              <a:t>Technologies </a:t>
            </a:r>
            <a:r>
              <a:rPr lang="en-AU" dirty="0">
                <a:latin typeface="Gill Sans"/>
              </a:rPr>
              <a:t>leveraged include Google speech, Apple Speech, </a:t>
            </a:r>
            <a:r>
              <a:rPr lang="en-AU" dirty="0" err="1">
                <a:latin typeface="Gill Sans"/>
              </a:rPr>
              <a:t>Cortana</a:t>
            </a:r>
            <a:r>
              <a:rPr lang="en-AU" dirty="0">
                <a:latin typeface="Gill Sans"/>
              </a:rPr>
              <a:t>, Nuance, Microsoft Bing Speech, </a:t>
            </a:r>
            <a:r>
              <a:rPr lang="en-AU" dirty="0" err="1">
                <a:latin typeface="Gill Sans"/>
              </a:rPr>
              <a:t>LumenVox</a:t>
            </a:r>
            <a:endParaRPr lang="en-AU" dirty="0">
              <a:latin typeface="Gill Sans"/>
            </a:endParaRPr>
          </a:p>
          <a:p>
            <a:pPr lvl="1">
              <a:lnSpc>
                <a:spcPct val="100000"/>
              </a:lnSpc>
              <a:buClr>
                <a:srgbClr val="00B0F0"/>
              </a:buClr>
            </a:pPr>
            <a:endParaRPr lang="en-AU" dirty="0">
              <a:latin typeface="Gill Sans"/>
            </a:endParaRPr>
          </a:p>
        </p:txBody>
      </p:sp>
    </p:spTree>
    <p:extLst>
      <p:ext uri="{BB962C8B-B14F-4D97-AF65-F5344CB8AC3E}">
        <p14:creationId xmlns:p14="http://schemas.microsoft.com/office/powerpoint/2010/main" val="40839166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cxnSp>
        <p:nvCxnSpPr>
          <p:cNvPr id="6" name="Straight Arrow Connector 5"/>
          <p:cNvCxnSpPr/>
          <p:nvPr/>
        </p:nvCxnSpPr>
        <p:spPr>
          <a:xfrm>
            <a:off x="1653212" y="3435492"/>
            <a:ext cx="10292689" cy="0"/>
          </a:xfrm>
          <a:prstGeom prst="straightConnector1">
            <a:avLst/>
          </a:prstGeom>
          <a:ln w="304800">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35</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Biometric Identity &amp; Fraud Management Platform</a:t>
            </a:r>
            <a:endParaRPr lang="en-US" dirty="0"/>
          </a:p>
        </p:txBody>
      </p:sp>
      <p:sp>
        <p:nvSpPr>
          <p:cNvPr id="12" name="TextBox 11"/>
          <p:cNvSpPr txBox="1"/>
          <p:nvPr/>
        </p:nvSpPr>
        <p:spPr>
          <a:xfrm>
            <a:off x="4750784" y="1714371"/>
            <a:ext cx="3144353" cy="923330"/>
          </a:xfrm>
          <a:prstGeom prst="rect">
            <a:avLst/>
          </a:prstGeom>
          <a:noFill/>
        </p:spPr>
        <p:txBody>
          <a:bodyPr wrap="square" rtlCol="0">
            <a:spAutoFit/>
          </a:bodyPr>
          <a:lstStyle/>
          <a:p>
            <a:r>
              <a:rPr lang="en-US" b="1" dirty="0" smtClean="0"/>
              <a:t>Voice Print Biometrics</a:t>
            </a:r>
          </a:p>
          <a:p>
            <a:pPr marL="285750" indent="-285750">
              <a:buFontTx/>
              <a:buChar char="-"/>
            </a:pPr>
            <a:r>
              <a:rPr lang="en-US" dirty="0" smtClean="0"/>
              <a:t>Variable Voice Prints</a:t>
            </a:r>
          </a:p>
          <a:p>
            <a:pPr marL="285750" indent="-285750">
              <a:buFontTx/>
              <a:buChar char="-"/>
            </a:pPr>
            <a:r>
              <a:rPr lang="en-US" dirty="0" smtClean="0"/>
              <a:t>Language Agnostic</a:t>
            </a:r>
            <a:endParaRPr lang="en-US" dirty="0"/>
          </a:p>
        </p:txBody>
      </p:sp>
      <p:sp>
        <p:nvSpPr>
          <p:cNvPr id="13" name="TextBox 12"/>
          <p:cNvSpPr txBox="1"/>
          <p:nvPr/>
        </p:nvSpPr>
        <p:spPr>
          <a:xfrm>
            <a:off x="7834482" y="1714371"/>
            <a:ext cx="3144353" cy="646331"/>
          </a:xfrm>
          <a:prstGeom prst="rect">
            <a:avLst/>
          </a:prstGeom>
          <a:noFill/>
        </p:spPr>
        <p:txBody>
          <a:bodyPr wrap="square" rtlCol="0">
            <a:spAutoFit/>
          </a:bodyPr>
          <a:lstStyle/>
          <a:p>
            <a:r>
              <a:rPr lang="en-US" b="1" dirty="0" smtClean="0"/>
              <a:t>Finger Print Biometrics</a:t>
            </a:r>
          </a:p>
          <a:p>
            <a:r>
              <a:rPr lang="en-US" b="1" dirty="0" smtClean="0"/>
              <a:t>Emotions &amp; Sentiment Analysis</a:t>
            </a:r>
          </a:p>
        </p:txBody>
      </p:sp>
      <p:sp>
        <p:nvSpPr>
          <p:cNvPr id="14" name="TextBox 13"/>
          <p:cNvSpPr txBox="1"/>
          <p:nvPr/>
        </p:nvSpPr>
        <p:spPr>
          <a:xfrm>
            <a:off x="7834482" y="4218615"/>
            <a:ext cx="3144353" cy="1200329"/>
          </a:xfrm>
          <a:prstGeom prst="rect">
            <a:avLst/>
          </a:prstGeom>
          <a:noFill/>
        </p:spPr>
        <p:txBody>
          <a:bodyPr wrap="square" rtlCol="0">
            <a:spAutoFit/>
          </a:bodyPr>
          <a:lstStyle/>
          <a:p>
            <a:r>
              <a:rPr lang="en-US" b="1" dirty="0" smtClean="0"/>
              <a:t>Facial + ID Document Verify</a:t>
            </a:r>
          </a:p>
          <a:p>
            <a:pPr marL="285750" indent="-285750">
              <a:buFontTx/>
              <a:buChar char="-"/>
            </a:pPr>
            <a:r>
              <a:rPr lang="en-US" dirty="0" smtClean="0"/>
              <a:t>Linked Facial Biometrics</a:t>
            </a:r>
          </a:p>
          <a:p>
            <a:pPr marL="285750" indent="-285750">
              <a:buFontTx/>
              <a:buChar char="-"/>
            </a:pPr>
            <a:r>
              <a:rPr lang="en-US" dirty="0" smtClean="0"/>
              <a:t>Document Verification (opt)</a:t>
            </a:r>
          </a:p>
          <a:p>
            <a:pPr marL="285750" indent="-285750">
              <a:buFontTx/>
              <a:buChar char="-"/>
            </a:pPr>
            <a:r>
              <a:rPr lang="en-US" dirty="0" smtClean="0"/>
              <a:t>200 Countries Coverage</a:t>
            </a:r>
            <a:endParaRPr lang="en-US" dirty="0"/>
          </a:p>
        </p:txBody>
      </p:sp>
      <p:sp>
        <p:nvSpPr>
          <p:cNvPr id="15" name="TextBox 14"/>
          <p:cNvSpPr txBox="1"/>
          <p:nvPr/>
        </p:nvSpPr>
        <p:spPr>
          <a:xfrm>
            <a:off x="4556976" y="4217710"/>
            <a:ext cx="3144353" cy="1477328"/>
          </a:xfrm>
          <a:prstGeom prst="rect">
            <a:avLst/>
          </a:prstGeom>
          <a:noFill/>
        </p:spPr>
        <p:txBody>
          <a:bodyPr wrap="square" rtlCol="0">
            <a:spAutoFit/>
          </a:bodyPr>
          <a:lstStyle/>
          <a:p>
            <a:r>
              <a:rPr lang="en-US" b="1" dirty="0" smtClean="0"/>
              <a:t>North American Telecom DB</a:t>
            </a:r>
          </a:p>
          <a:p>
            <a:pPr marL="285750" indent="-285750">
              <a:buFontTx/>
              <a:buChar char="-"/>
            </a:pPr>
            <a:r>
              <a:rPr lang="en-US" dirty="0" smtClean="0"/>
              <a:t>Historical Number Analysis</a:t>
            </a:r>
          </a:p>
          <a:p>
            <a:pPr marL="285750" indent="-285750">
              <a:buFontTx/>
              <a:buChar char="-"/>
            </a:pPr>
            <a:r>
              <a:rPr lang="en-US" dirty="0" smtClean="0"/>
              <a:t>Current, Recent Carrier Info</a:t>
            </a:r>
          </a:p>
          <a:p>
            <a:pPr marL="285750" indent="-285750">
              <a:buFontTx/>
              <a:buChar char="-"/>
            </a:pPr>
            <a:r>
              <a:rPr lang="en-US" dirty="0" smtClean="0"/>
              <a:t>750M+ (Wireless, Landline </a:t>
            </a:r>
          </a:p>
          <a:p>
            <a:r>
              <a:rPr lang="en-US" dirty="0"/>
              <a:t> </a:t>
            </a:r>
            <a:r>
              <a:rPr lang="en-US" dirty="0" smtClean="0"/>
              <a:t>     &amp; Other) Active Numbers</a:t>
            </a:r>
          </a:p>
        </p:txBody>
      </p:sp>
      <p:pic>
        <p:nvPicPr>
          <p:cNvPr id="19" name="Picture 18"/>
          <p:cNvPicPr>
            <a:picLocks noChangeAspect="1"/>
          </p:cNvPicPr>
          <p:nvPr/>
        </p:nvPicPr>
        <p:blipFill>
          <a:blip r:embed="rId3"/>
          <a:stretch>
            <a:fillRect/>
          </a:stretch>
        </p:blipFill>
        <p:spPr>
          <a:xfrm>
            <a:off x="18458" y="2530327"/>
            <a:ext cx="1909095" cy="1842156"/>
          </a:xfrm>
          <a:prstGeom prst="rect">
            <a:avLst/>
          </a:prstGeom>
        </p:spPr>
      </p:pic>
      <p:sp>
        <p:nvSpPr>
          <p:cNvPr id="18" name="TextBox 17"/>
          <p:cNvSpPr txBox="1"/>
          <p:nvPr/>
        </p:nvSpPr>
        <p:spPr>
          <a:xfrm>
            <a:off x="518572" y="3102084"/>
            <a:ext cx="949835" cy="646331"/>
          </a:xfrm>
          <a:prstGeom prst="rect">
            <a:avLst/>
          </a:prstGeom>
          <a:noFill/>
        </p:spPr>
        <p:txBody>
          <a:bodyPr wrap="square" rtlCol="0">
            <a:spAutoFit/>
          </a:bodyPr>
          <a:lstStyle/>
          <a:p>
            <a:pPr algn="ctr"/>
            <a:r>
              <a:rPr lang="en-US" dirty="0" smtClean="0"/>
              <a:t>One</a:t>
            </a:r>
          </a:p>
          <a:p>
            <a:pPr algn="ctr"/>
            <a:r>
              <a:rPr lang="en-US" dirty="0" smtClean="0"/>
              <a:t>Source</a:t>
            </a:r>
            <a:endParaRPr lang="en-US" dirty="0"/>
          </a:p>
        </p:txBody>
      </p:sp>
      <p:sp>
        <p:nvSpPr>
          <p:cNvPr id="10" name="TextBox 9"/>
          <p:cNvSpPr txBox="1"/>
          <p:nvPr/>
        </p:nvSpPr>
        <p:spPr>
          <a:xfrm>
            <a:off x="1484318" y="1716279"/>
            <a:ext cx="3144353" cy="923330"/>
          </a:xfrm>
          <a:prstGeom prst="rect">
            <a:avLst/>
          </a:prstGeom>
          <a:noFill/>
        </p:spPr>
        <p:txBody>
          <a:bodyPr wrap="square" rtlCol="0">
            <a:spAutoFit/>
          </a:bodyPr>
          <a:lstStyle/>
          <a:p>
            <a:r>
              <a:rPr lang="en-US" b="1" dirty="0" smtClean="0"/>
              <a:t>Telecom Network Forensics</a:t>
            </a:r>
          </a:p>
          <a:p>
            <a:pPr marL="285750" indent="-285750">
              <a:buFontTx/>
              <a:buChar char="-"/>
            </a:pPr>
            <a:r>
              <a:rPr lang="en-US" dirty="0" smtClean="0"/>
              <a:t>Call Forensics, Audit Trail</a:t>
            </a:r>
          </a:p>
          <a:p>
            <a:pPr marL="285750" indent="-285750">
              <a:buFontTx/>
              <a:buChar char="-"/>
            </a:pPr>
            <a:r>
              <a:rPr lang="en-US" dirty="0" smtClean="0"/>
              <a:t>63 Country Solutions</a:t>
            </a:r>
            <a:endParaRPr lang="en-US" dirty="0"/>
          </a:p>
        </p:txBody>
      </p:sp>
      <p:sp>
        <p:nvSpPr>
          <p:cNvPr id="11" name="TextBox 10"/>
          <p:cNvSpPr txBox="1"/>
          <p:nvPr/>
        </p:nvSpPr>
        <p:spPr>
          <a:xfrm>
            <a:off x="1484318" y="4218615"/>
            <a:ext cx="3144353" cy="1200329"/>
          </a:xfrm>
          <a:prstGeom prst="rect">
            <a:avLst/>
          </a:prstGeom>
          <a:noFill/>
        </p:spPr>
        <p:txBody>
          <a:bodyPr wrap="square" rtlCol="0">
            <a:spAutoFit/>
          </a:bodyPr>
          <a:lstStyle/>
          <a:p>
            <a:r>
              <a:rPr lang="en-US" b="1" dirty="0" smtClean="0"/>
              <a:t>Mobile Device Forensics</a:t>
            </a:r>
          </a:p>
          <a:p>
            <a:pPr marL="285750" indent="-285750">
              <a:buFontTx/>
              <a:buChar char="-"/>
            </a:pPr>
            <a:r>
              <a:rPr lang="en-US" dirty="0" smtClean="0"/>
              <a:t>5 Billion Devices</a:t>
            </a:r>
          </a:p>
          <a:p>
            <a:pPr marL="285750" indent="-285750">
              <a:buFontTx/>
              <a:buChar char="-"/>
            </a:pPr>
            <a:r>
              <a:rPr lang="en-US" dirty="0" smtClean="0"/>
              <a:t>50M+ Fraud Histories</a:t>
            </a:r>
          </a:p>
          <a:p>
            <a:pPr marL="285750" indent="-285750">
              <a:buFontTx/>
              <a:buChar char="-"/>
            </a:pPr>
            <a:r>
              <a:rPr lang="en-US" dirty="0" smtClean="0"/>
              <a:t>Global Footprint</a:t>
            </a:r>
          </a:p>
        </p:txBody>
      </p:sp>
      <p:sp>
        <p:nvSpPr>
          <p:cNvPr id="29" name="TextBox 28"/>
          <p:cNvSpPr txBox="1"/>
          <p:nvPr/>
        </p:nvSpPr>
        <p:spPr>
          <a:xfrm>
            <a:off x="7834482" y="2248129"/>
            <a:ext cx="3144353" cy="369332"/>
          </a:xfrm>
          <a:prstGeom prst="rect">
            <a:avLst/>
          </a:prstGeom>
          <a:noFill/>
        </p:spPr>
        <p:txBody>
          <a:bodyPr wrap="square" rtlCol="0">
            <a:spAutoFit/>
          </a:bodyPr>
          <a:lstStyle/>
          <a:p>
            <a:r>
              <a:rPr lang="en-US" b="1" dirty="0" smtClean="0"/>
              <a:t>Device Behavioral Analysis</a:t>
            </a:r>
          </a:p>
        </p:txBody>
      </p:sp>
      <p:sp>
        <p:nvSpPr>
          <p:cNvPr id="30" name="TextBox 29"/>
          <p:cNvSpPr txBox="1"/>
          <p:nvPr/>
        </p:nvSpPr>
        <p:spPr>
          <a:xfrm>
            <a:off x="4066150" y="6068358"/>
            <a:ext cx="4178814" cy="276999"/>
          </a:xfrm>
          <a:prstGeom prst="rect">
            <a:avLst/>
          </a:prstGeom>
          <a:noFill/>
        </p:spPr>
        <p:txBody>
          <a:bodyPr wrap="square" rtlCol="0">
            <a:spAutoFit/>
          </a:bodyPr>
          <a:lstStyle/>
          <a:p>
            <a:pPr algn="ctr"/>
            <a:r>
              <a:rPr lang="en-US" sz="1200" dirty="0" smtClean="0"/>
              <a:t>Stage 1 / Stage 2 Proposed Integration</a:t>
            </a:r>
            <a:endParaRPr lang="en-US" sz="1200" dirty="0"/>
          </a:p>
        </p:txBody>
      </p:sp>
      <p:sp>
        <p:nvSpPr>
          <p:cNvPr id="7" name="TextBox 6"/>
          <p:cNvSpPr txBox="1"/>
          <p:nvPr/>
        </p:nvSpPr>
        <p:spPr>
          <a:xfrm>
            <a:off x="6799557" y="3246255"/>
            <a:ext cx="4118623" cy="369332"/>
          </a:xfrm>
          <a:prstGeom prst="rect">
            <a:avLst/>
          </a:prstGeom>
          <a:noFill/>
        </p:spPr>
        <p:txBody>
          <a:bodyPr wrap="none" rtlCol="0">
            <a:spAutoFit/>
          </a:bodyPr>
          <a:lstStyle/>
          <a:p>
            <a:r>
              <a:rPr lang="en-US" dirty="0" smtClean="0">
                <a:solidFill>
                  <a:srgbClr val="FFFFFF"/>
                </a:solidFill>
              </a:rPr>
              <a:t>LINKED CUSTOMER EXPERIENCE SERVICES</a:t>
            </a:r>
            <a:endParaRPr lang="en-US" dirty="0">
              <a:solidFill>
                <a:srgbClr val="FFFFFF"/>
              </a:solidFill>
            </a:endParaRPr>
          </a:p>
        </p:txBody>
      </p:sp>
    </p:spTree>
    <p:extLst>
      <p:ext uri="{BB962C8B-B14F-4D97-AF65-F5344CB8AC3E}">
        <p14:creationId xmlns:p14="http://schemas.microsoft.com/office/powerpoint/2010/main" val="17781818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36</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AI Customer Experience Services Platform</a:t>
            </a:r>
            <a:endParaRPr lang="en-US" dirty="0"/>
          </a:p>
        </p:txBody>
      </p:sp>
      <p:sp>
        <p:nvSpPr>
          <p:cNvPr id="6" name="Text Box 11"/>
          <p:cNvSpPr txBox="1"/>
          <p:nvPr/>
        </p:nvSpPr>
        <p:spPr>
          <a:xfrm>
            <a:off x="1537003" y="1693718"/>
            <a:ext cx="1279877" cy="1119892"/>
          </a:xfrm>
          <a:prstGeom prst="rect">
            <a:avLst/>
          </a:prstGeom>
          <a:solidFill>
            <a:schemeClr val="bg1">
              <a:lumMod val="75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7" name="Text Box 150"/>
          <p:cNvSpPr txBox="1"/>
          <p:nvPr/>
        </p:nvSpPr>
        <p:spPr>
          <a:xfrm>
            <a:off x="3113443" y="1693718"/>
            <a:ext cx="1279877" cy="1119892"/>
          </a:xfrm>
          <a:prstGeom prst="rect">
            <a:avLst/>
          </a:prstGeom>
          <a:solidFill>
            <a:schemeClr val="bg2">
              <a:lumMod val="5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8" name="Text Box 160"/>
          <p:cNvSpPr txBox="1"/>
          <p:nvPr/>
        </p:nvSpPr>
        <p:spPr>
          <a:xfrm>
            <a:off x="4689883" y="1693718"/>
            <a:ext cx="1279877" cy="1119892"/>
          </a:xfrm>
          <a:prstGeom prst="rect">
            <a:avLst/>
          </a:prstGeom>
          <a:solidFill>
            <a:schemeClr val="tx2">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9" name="Text Box 170"/>
          <p:cNvSpPr txBox="1"/>
          <p:nvPr/>
        </p:nvSpPr>
        <p:spPr>
          <a:xfrm>
            <a:off x="6266323" y="1693718"/>
            <a:ext cx="1279877" cy="1119892"/>
          </a:xfrm>
          <a:prstGeom prst="rect">
            <a:avLst/>
          </a:prstGeom>
          <a:solidFill>
            <a:schemeClr val="accent1">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0" name="Text Box 180"/>
          <p:cNvSpPr txBox="1"/>
          <p:nvPr/>
        </p:nvSpPr>
        <p:spPr>
          <a:xfrm>
            <a:off x="7842763" y="1693718"/>
            <a:ext cx="1279877" cy="1119892"/>
          </a:xfrm>
          <a:prstGeom prst="rect">
            <a:avLst/>
          </a:prstGeom>
          <a:solidFill>
            <a:schemeClr val="accent2">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1" name="Oval 10"/>
          <p:cNvSpPr/>
          <p:nvPr/>
        </p:nvSpPr>
        <p:spPr>
          <a:xfrm>
            <a:off x="142270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12" name="Text Box 97"/>
          <p:cNvSpPr txBox="1"/>
          <p:nvPr/>
        </p:nvSpPr>
        <p:spPr>
          <a:xfrm>
            <a:off x="9419203" y="1693718"/>
            <a:ext cx="1279877" cy="1119892"/>
          </a:xfrm>
          <a:prstGeom prst="rect">
            <a:avLst/>
          </a:prstGeom>
          <a:solidFill>
            <a:schemeClr val="accent4">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Book"/>
                <a:ea typeface="ＭＳ 明朝"/>
                <a:cs typeface="Times New Roman"/>
              </a:rPr>
              <a:t>--</a:t>
            </a:r>
            <a:endParaRPr lang="en-US" sz="1200" dirty="0">
              <a:effectLst/>
              <a:ea typeface="ＭＳ 明朝"/>
              <a:cs typeface="Times New Roman"/>
            </a:endParaRPr>
          </a:p>
        </p:txBody>
      </p:sp>
      <p:sp>
        <p:nvSpPr>
          <p:cNvPr id="15" name="Text Box 100"/>
          <p:cNvSpPr txBox="1"/>
          <p:nvPr/>
        </p:nvSpPr>
        <p:spPr>
          <a:xfrm>
            <a:off x="772488" y="4176631"/>
            <a:ext cx="1279877" cy="1119892"/>
          </a:xfrm>
          <a:prstGeom prst="rect">
            <a:avLst/>
          </a:prstGeom>
          <a:solidFill>
            <a:schemeClr val="accent3">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6" name="Text Box 101"/>
          <p:cNvSpPr txBox="1"/>
          <p:nvPr/>
        </p:nvSpPr>
        <p:spPr>
          <a:xfrm>
            <a:off x="2348928" y="4176631"/>
            <a:ext cx="1279877" cy="1119892"/>
          </a:xfrm>
          <a:prstGeom prst="rect">
            <a:avLst/>
          </a:prstGeom>
          <a:solidFill>
            <a:schemeClr val="accent4">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7" name="Text Box 102"/>
          <p:cNvSpPr txBox="1"/>
          <p:nvPr/>
        </p:nvSpPr>
        <p:spPr>
          <a:xfrm>
            <a:off x="3925368" y="4176631"/>
            <a:ext cx="1279877" cy="1119892"/>
          </a:xfrm>
          <a:prstGeom prst="rect">
            <a:avLst/>
          </a:prstGeom>
          <a:solidFill>
            <a:schemeClr val="bg2">
              <a:lumMod val="9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8" name="Text Box 109"/>
          <p:cNvSpPr txBox="1"/>
          <p:nvPr/>
        </p:nvSpPr>
        <p:spPr>
          <a:xfrm>
            <a:off x="5501808" y="4176631"/>
            <a:ext cx="1279877" cy="1119892"/>
          </a:xfrm>
          <a:prstGeom prst="rect">
            <a:avLst/>
          </a:prstGeom>
          <a:solidFill>
            <a:schemeClr val="tx2">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Book"/>
                <a:ea typeface="ＭＳ 明朝"/>
                <a:cs typeface="Times New Roman"/>
              </a:rPr>
              <a:t>--</a:t>
            </a:r>
            <a:endParaRPr lang="en-US" sz="1200" dirty="0">
              <a:effectLst/>
              <a:ea typeface="ＭＳ 明朝"/>
              <a:cs typeface="Times New Roman"/>
            </a:endParaRPr>
          </a:p>
        </p:txBody>
      </p:sp>
      <p:sp>
        <p:nvSpPr>
          <p:cNvPr id="19" name="Text Box 110"/>
          <p:cNvSpPr txBox="1"/>
          <p:nvPr/>
        </p:nvSpPr>
        <p:spPr>
          <a:xfrm>
            <a:off x="7078248" y="4176631"/>
            <a:ext cx="1279877" cy="1119892"/>
          </a:xfrm>
          <a:prstGeom prst="rect">
            <a:avLst/>
          </a:prstGeom>
          <a:solidFill>
            <a:schemeClr val="accent5">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0" name="Text Box 111"/>
          <p:cNvSpPr txBox="1"/>
          <p:nvPr/>
        </p:nvSpPr>
        <p:spPr>
          <a:xfrm>
            <a:off x="8654688" y="4176631"/>
            <a:ext cx="1279877" cy="1119892"/>
          </a:xfrm>
          <a:prstGeom prst="rect">
            <a:avLst/>
          </a:prstGeom>
          <a:solidFill>
            <a:schemeClr val="accent6">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1" name="Text Box 112"/>
          <p:cNvSpPr txBox="1"/>
          <p:nvPr/>
        </p:nvSpPr>
        <p:spPr>
          <a:xfrm>
            <a:off x="10231128" y="4176631"/>
            <a:ext cx="1279877" cy="1119892"/>
          </a:xfrm>
          <a:prstGeom prst="rect">
            <a:avLst/>
          </a:prstGeom>
          <a:solidFill>
            <a:schemeClr val="accent3">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4" name="Oval 23"/>
          <p:cNvSpPr/>
          <p:nvPr/>
        </p:nvSpPr>
        <p:spPr>
          <a:xfrm>
            <a:off x="299914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25" name="Oval 24"/>
          <p:cNvSpPr/>
          <p:nvPr/>
        </p:nvSpPr>
        <p:spPr>
          <a:xfrm>
            <a:off x="457558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26" name="Oval 25"/>
          <p:cNvSpPr/>
          <p:nvPr/>
        </p:nvSpPr>
        <p:spPr>
          <a:xfrm>
            <a:off x="615202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27" name="Oval 26"/>
          <p:cNvSpPr/>
          <p:nvPr/>
        </p:nvSpPr>
        <p:spPr>
          <a:xfrm>
            <a:off x="772846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28" name="Oval 27"/>
          <p:cNvSpPr/>
          <p:nvPr/>
        </p:nvSpPr>
        <p:spPr>
          <a:xfrm>
            <a:off x="930490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1" name="Oval 30"/>
          <p:cNvSpPr/>
          <p:nvPr/>
        </p:nvSpPr>
        <p:spPr>
          <a:xfrm>
            <a:off x="65818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2" name="Oval 31"/>
          <p:cNvSpPr/>
          <p:nvPr/>
        </p:nvSpPr>
        <p:spPr>
          <a:xfrm>
            <a:off x="223462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3" name="Oval 32"/>
          <p:cNvSpPr/>
          <p:nvPr/>
        </p:nvSpPr>
        <p:spPr>
          <a:xfrm>
            <a:off x="381106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4" name="Oval 33"/>
          <p:cNvSpPr/>
          <p:nvPr/>
        </p:nvSpPr>
        <p:spPr>
          <a:xfrm>
            <a:off x="538750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5" name="Oval 34"/>
          <p:cNvSpPr/>
          <p:nvPr/>
        </p:nvSpPr>
        <p:spPr>
          <a:xfrm>
            <a:off x="696394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6" name="Oval 35"/>
          <p:cNvSpPr/>
          <p:nvPr/>
        </p:nvSpPr>
        <p:spPr>
          <a:xfrm>
            <a:off x="854038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7" name="Oval 36"/>
          <p:cNvSpPr/>
          <p:nvPr/>
        </p:nvSpPr>
        <p:spPr>
          <a:xfrm>
            <a:off x="1011682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41" name="Rounded Rectangle 40"/>
          <p:cNvSpPr/>
          <p:nvPr/>
        </p:nvSpPr>
        <p:spPr>
          <a:xfrm>
            <a:off x="3429000" y="5609191"/>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4" name="Rounded Rectangle 43"/>
          <p:cNvSpPr/>
          <p:nvPr/>
        </p:nvSpPr>
        <p:spPr>
          <a:xfrm>
            <a:off x="457200" y="5609191"/>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5" name="Rounded Rectangle 44"/>
          <p:cNvSpPr/>
          <p:nvPr/>
        </p:nvSpPr>
        <p:spPr>
          <a:xfrm>
            <a:off x="9372600" y="5609191"/>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7" name="Rounded Rectangle 46"/>
          <p:cNvSpPr/>
          <p:nvPr/>
        </p:nvSpPr>
        <p:spPr>
          <a:xfrm>
            <a:off x="6400800" y="5609191"/>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cxnSp>
        <p:nvCxnSpPr>
          <p:cNvPr id="49" name="Straight Arrow Connector 48"/>
          <p:cNvCxnSpPr/>
          <p:nvPr/>
        </p:nvCxnSpPr>
        <p:spPr>
          <a:xfrm>
            <a:off x="1608173" y="3501513"/>
            <a:ext cx="10129526" cy="0"/>
          </a:xfrm>
          <a:prstGeom prst="straightConnector1">
            <a:avLst/>
          </a:prstGeom>
          <a:ln w="304800">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50" name="TextBox 49"/>
          <p:cNvSpPr txBox="1"/>
          <p:nvPr/>
        </p:nvSpPr>
        <p:spPr>
          <a:xfrm>
            <a:off x="6882297" y="3302034"/>
            <a:ext cx="3816783" cy="369332"/>
          </a:xfrm>
          <a:prstGeom prst="rect">
            <a:avLst/>
          </a:prstGeom>
          <a:noFill/>
        </p:spPr>
        <p:txBody>
          <a:bodyPr wrap="none" rtlCol="0">
            <a:spAutoFit/>
          </a:bodyPr>
          <a:lstStyle/>
          <a:p>
            <a:r>
              <a:rPr lang="en-US" dirty="0" smtClean="0">
                <a:solidFill>
                  <a:srgbClr val="FFFFFF"/>
                </a:solidFill>
              </a:rPr>
              <a:t>LINKED PLATFORM SERVICE PARTNERS</a:t>
            </a:r>
            <a:endParaRPr lang="en-US" dirty="0">
              <a:solidFill>
                <a:srgbClr val="FFFFFF"/>
              </a:solidFill>
            </a:endParaRPr>
          </a:p>
        </p:txBody>
      </p:sp>
      <p:sp>
        <p:nvSpPr>
          <p:cNvPr id="57" name="Oval 56"/>
          <p:cNvSpPr/>
          <p:nvPr/>
        </p:nvSpPr>
        <p:spPr>
          <a:xfrm>
            <a:off x="834913" y="3091850"/>
            <a:ext cx="819375" cy="819325"/>
          </a:xfrm>
          <a:prstGeom prst="ellipse">
            <a:avLst/>
          </a:prstGeom>
          <a:gradFill>
            <a:gsLst>
              <a:gs pos="0">
                <a:srgbClr val="FF0000"/>
              </a:gs>
              <a:gs pos="100000">
                <a:srgbClr val="FF0000"/>
              </a:gs>
            </a:gsLs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extBox 57"/>
          <p:cNvSpPr txBox="1"/>
          <p:nvPr/>
        </p:nvSpPr>
        <p:spPr>
          <a:xfrm>
            <a:off x="763219" y="3217479"/>
            <a:ext cx="949835" cy="523220"/>
          </a:xfrm>
          <a:prstGeom prst="rect">
            <a:avLst/>
          </a:prstGeom>
          <a:noFill/>
        </p:spPr>
        <p:txBody>
          <a:bodyPr wrap="square" rtlCol="0">
            <a:spAutoFit/>
          </a:bodyPr>
          <a:lstStyle/>
          <a:p>
            <a:pPr algn="ctr"/>
            <a:r>
              <a:rPr lang="en-US" sz="1400" b="1" dirty="0" smtClean="0">
                <a:solidFill>
                  <a:schemeClr val="bg1"/>
                </a:solidFill>
              </a:rPr>
              <a:t>One</a:t>
            </a:r>
          </a:p>
          <a:p>
            <a:pPr algn="ctr"/>
            <a:r>
              <a:rPr lang="en-US" sz="1400" b="1" dirty="0" smtClean="0">
                <a:solidFill>
                  <a:schemeClr val="bg1"/>
                </a:solidFill>
              </a:rPr>
              <a:t>Source</a:t>
            </a:r>
            <a:endParaRPr lang="en-US" sz="1400" b="1" dirty="0">
              <a:solidFill>
                <a:schemeClr val="bg1"/>
              </a:solidFill>
            </a:endParaRPr>
          </a:p>
        </p:txBody>
      </p:sp>
    </p:spTree>
    <p:extLst>
      <p:ext uri="{BB962C8B-B14F-4D97-AF65-F5344CB8AC3E}">
        <p14:creationId xmlns:p14="http://schemas.microsoft.com/office/powerpoint/2010/main" val="31263655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4542155" y="5179359"/>
            <a:ext cx="1294434" cy="749054"/>
          </a:xfrm>
          <a:prstGeom prst="rect">
            <a:avLst/>
          </a:prstGeom>
        </p:spPr>
      </p:pic>
      <p:pic>
        <p:nvPicPr>
          <p:cNvPr id="11" name="Picture 10"/>
          <p:cNvPicPr>
            <a:picLocks noChangeAspect="1"/>
          </p:cNvPicPr>
          <p:nvPr/>
        </p:nvPicPr>
        <p:blipFill>
          <a:blip r:embed="rId4"/>
          <a:stretch>
            <a:fillRect/>
          </a:stretch>
        </p:blipFill>
        <p:spPr>
          <a:xfrm>
            <a:off x="2232493" y="5179359"/>
            <a:ext cx="2293517" cy="1244233"/>
          </a:xfrm>
          <a:prstGeom prst="rect">
            <a:avLst/>
          </a:prstGeom>
        </p:spPr>
      </p:pic>
      <p:sp>
        <p:nvSpPr>
          <p:cNvPr id="3" name="Content Placeholder 2"/>
          <p:cNvSpPr>
            <a:spLocks noGrp="1"/>
          </p:cNvSpPr>
          <p:nvPr>
            <p:ph idx="1"/>
          </p:nvPr>
        </p:nvSpPr>
        <p:spPr>
          <a:xfrm>
            <a:off x="3220506" y="1338481"/>
            <a:ext cx="5902959" cy="1790808"/>
          </a:xfrm>
        </p:spPr>
        <p:txBody>
          <a:bodyPr>
            <a:normAutofit/>
          </a:bodyPr>
          <a:lstStyle/>
          <a:p>
            <a:pPr marL="0" indent="0" algn="ctr">
              <a:buNone/>
            </a:pPr>
            <a:endParaRPr lang="en-US" sz="1600" dirty="0"/>
          </a:p>
          <a:p>
            <a:pPr marL="0" indent="0" algn="ctr">
              <a:buNone/>
            </a:pPr>
            <a:r>
              <a:rPr lang="en-US" sz="1600" dirty="0" smtClean="0">
                <a:effectLst/>
              </a:rPr>
              <a:t>Deloitte </a:t>
            </a:r>
            <a:r>
              <a:rPr lang="en-US" sz="1600" dirty="0" smtClean="0">
                <a:effectLst/>
              </a:rPr>
              <a:t>Digital </a:t>
            </a:r>
            <a:r>
              <a:rPr lang="en-US" sz="1600" dirty="0" smtClean="0">
                <a:effectLst/>
              </a:rPr>
              <a:t>XSP ::</a:t>
            </a:r>
            <a:r>
              <a:rPr lang="en-US" sz="1600" dirty="0"/>
              <a:t> </a:t>
            </a:r>
            <a:r>
              <a:rPr lang="en-US" sz="1600" dirty="0" smtClean="0">
                <a:effectLst/>
              </a:rPr>
              <a:t>Microsoft Azure :: Google </a:t>
            </a:r>
            <a:r>
              <a:rPr lang="en-US" sz="1600" dirty="0" smtClean="0">
                <a:effectLst/>
              </a:rPr>
              <a:t>Cloud</a:t>
            </a:r>
          </a:p>
          <a:p>
            <a:pPr marL="0" indent="0" algn="ctr">
              <a:buNone/>
            </a:pPr>
            <a:r>
              <a:rPr lang="en-US" sz="1600" dirty="0" smtClean="0">
                <a:effectLst/>
              </a:rPr>
              <a:t>Amazon Web </a:t>
            </a:r>
            <a:r>
              <a:rPr lang="en-US" sz="1600" dirty="0" smtClean="0">
                <a:effectLst/>
              </a:rPr>
              <a:t>Services ::</a:t>
            </a:r>
            <a:r>
              <a:rPr lang="en-US" sz="1600" dirty="0"/>
              <a:t> </a:t>
            </a:r>
            <a:r>
              <a:rPr lang="en-US" sz="1600" dirty="0" smtClean="0">
                <a:effectLst/>
              </a:rPr>
              <a:t>IBM Watson</a:t>
            </a:r>
            <a:r>
              <a:rPr lang="en-US" sz="1600" dirty="0"/>
              <a:t> </a:t>
            </a:r>
            <a:r>
              <a:rPr lang="en-US" sz="1600" dirty="0" smtClean="0"/>
              <a:t>:: Fujitsu Cloud :: </a:t>
            </a:r>
            <a:r>
              <a:rPr lang="en-US" sz="1600" dirty="0" smtClean="0">
                <a:effectLst/>
              </a:rPr>
              <a:t>Oracle Cloud</a:t>
            </a:r>
          </a:p>
          <a:p>
            <a:pPr marL="0" indent="0" algn="ctr">
              <a:buNone/>
            </a:pPr>
            <a:endParaRPr lang="en-US" sz="1600" dirty="0" smtClean="0">
              <a:effectLst/>
            </a:endParaRPr>
          </a:p>
          <a:p>
            <a:pPr marL="0" indent="0" algn="ctr">
              <a:buNone/>
            </a:pPr>
            <a:r>
              <a:rPr lang="en-US" sz="1600" dirty="0" smtClean="0"/>
              <a:t>Hybrid / On-Premise </a:t>
            </a:r>
            <a:r>
              <a:rPr lang="en-US" sz="1600" dirty="0" smtClean="0"/>
              <a:t>Platforms ::</a:t>
            </a:r>
            <a:r>
              <a:rPr lang="en-US" sz="1600" dirty="0"/>
              <a:t> </a:t>
            </a:r>
            <a:r>
              <a:rPr lang="en-US" sz="1600" dirty="0" smtClean="0">
                <a:effectLst/>
              </a:rPr>
              <a:t>3</a:t>
            </a:r>
            <a:r>
              <a:rPr lang="en-US" sz="1600" baseline="30000" dirty="0" smtClean="0">
                <a:effectLst/>
              </a:rPr>
              <a:t>rd</a:t>
            </a:r>
            <a:r>
              <a:rPr lang="en-US" sz="1600" dirty="0" smtClean="0">
                <a:effectLst/>
              </a:rPr>
              <a:t> </a:t>
            </a:r>
            <a:r>
              <a:rPr lang="en-US" sz="1600" dirty="0" smtClean="0">
                <a:effectLst/>
              </a:rPr>
              <a:t>Party Providers / </a:t>
            </a:r>
            <a:r>
              <a:rPr lang="en-US" sz="1600" dirty="0" smtClean="0">
                <a:effectLst/>
              </a:rPr>
              <a:t>Networks</a:t>
            </a:r>
          </a:p>
          <a:p>
            <a:pPr marL="0" indent="0" algn="ctr">
              <a:buNone/>
            </a:pPr>
            <a:endParaRPr lang="en-US" sz="1600" dirty="0"/>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37</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Platform Integration Options</a:t>
            </a:r>
            <a:endParaRPr lang="en-US" dirty="0"/>
          </a:p>
        </p:txBody>
      </p:sp>
      <p:pic>
        <p:nvPicPr>
          <p:cNvPr id="7" name="Picture 6"/>
          <p:cNvPicPr>
            <a:picLocks noChangeAspect="1"/>
          </p:cNvPicPr>
          <p:nvPr/>
        </p:nvPicPr>
        <p:blipFill>
          <a:blip r:embed="rId5"/>
          <a:stretch>
            <a:fillRect/>
          </a:stretch>
        </p:blipFill>
        <p:spPr>
          <a:xfrm>
            <a:off x="8682666" y="5402143"/>
            <a:ext cx="1108369" cy="526270"/>
          </a:xfrm>
          <a:prstGeom prst="rect">
            <a:avLst/>
          </a:prstGeom>
        </p:spPr>
      </p:pic>
      <p:pic>
        <p:nvPicPr>
          <p:cNvPr id="8" name="Picture 7"/>
          <p:cNvPicPr>
            <a:picLocks noChangeAspect="1"/>
          </p:cNvPicPr>
          <p:nvPr/>
        </p:nvPicPr>
        <p:blipFill>
          <a:blip r:embed="rId6"/>
          <a:stretch>
            <a:fillRect/>
          </a:stretch>
        </p:blipFill>
        <p:spPr>
          <a:xfrm>
            <a:off x="5949984" y="5032388"/>
            <a:ext cx="1703579" cy="1067399"/>
          </a:xfrm>
          <a:prstGeom prst="rect">
            <a:avLst/>
          </a:prstGeom>
        </p:spPr>
      </p:pic>
      <p:pic>
        <p:nvPicPr>
          <p:cNvPr id="9" name="Picture 8"/>
          <p:cNvPicPr>
            <a:picLocks noChangeAspect="1"/>
          </p:cNvPicPr>
          <p:nvPr/>
        </p:nvPicPr>
        <p:blipFill>
          <a:blip r:embed="rId7"/>
          <a:stretch>
            <a:fillRect/>
          </a:stretch>
        </p:blipFill>
        <p:spPr>
          <a:xfrm>
            <a:off x="363012" y="5635666"/>
            <a:ext cx="1914617" cy="295073"/>
          </a:xfrm>
          <a:prstGeom prst="rect">
            <a:avLst/>
          </a:prstGeom>
        </p:spPr>
      </p:pic>
      <p:pic>
        <p:nvPicPr>
          <p:cNvPr id="10" name="Picture 9"/>
          <p:cNvPicPr>
            <a:picLocks noChangeAspect="1"/>
          </p:cNvPicPr>
          <p:nvPr/>
        </p:nvPicPr>
        <p:blipFill>
          <a:blip r:embed="rId8"/>
          <a:stretch>
            <a:fillRect/>
          </a:stretch>
        </p:blipFill>
        <p:spPr>
          <a:xfrm>
            <a:off x="10232789" y="5254667"/>
            <a:ext cx="1841581" cy="736632"/>
          </a:xfrm>
          <a:prstGeom prst="rect">
            <a:avLst/>
          </a:prstGeom>
        </p:spPr>
      </p:pic>
      <p:pic>
        <p:nvPicPr>
          <p:cNvPr id="13" name="Picture 12"/>
          <p:cNvPicPr>
            <a:picLocks noChangeAspect="1"/>
          </p:cNvPicPr>
          <p:nvPr/>
        </p:nvPicPr>
        <p:blipFill>
          <a:blip r:embed="rId9"/>
          <a:stretch>
            <a:fillRect/>
          </a:stretch>
        </p:blipFill>
        <p:spPr>
          <a:xfrm>
            <a:off x="2567069" y="4949823"/>
            <a:ext cx="1624366" cy="685843"/>
          </a:xfrm>
          <a:prstGeom prst="rect">
            <a:avLst/>
          </a:prstGeom>
        </p:spPr>
      </p:pic>
      <p:pic>
        <p:nvPicPr>
          <p:cNvPr id="14" name="Picture 13"/>
          <p:cNvPicPr>
            <a:picLocks noChangeAspect="1"/>
          </p:cNvPicPr>
          <p:nvPr/>
        </p:nvPicPr>
        <p:blipFill>
          <a:blip r:embed="rId10"/>
          <a:stretch>
            <a:fillRect/>
          </a:stretch>
        </p:blipFill>
        <p:spPr>
          <a:xfrm>
            <a:off x="7855010" y="5254667"/>
            <a:ext cx="573992" cy="743455"/>
          </a:xfrm>
          <a:prstGeom prst="rect">
            <a:avLst/>
          </a:prstGeom>
        </p:spPr>
      </p:pic>
      <p:sp>
        <p:nvSpPr>
          <p:cNvPr id="15" name="TextBox 14"/>
          <p:cNvSpPr txBox="1"/>
          <p:nvPr/>
        </p:nvSpPr>
        <p:spPr>
          <a:xfrm>
            <a:off x="363012" y="3129289"/>
            <a:ext cx="11711358" cy="1366528"/>
          </a:xfrm>
          <a:prstGeom prst="rect">
            <a:avLst/>
          </a:prstGeom>
          <a:noFill/>
        </p:spPr>
        <p:txBody>
          <a:bodyPr wrap="square" rtlCol="0">
            <a:spAutoFit/>
          </a:bodyPr>
          <a:lstStyle/>
          <a:p>
            <a:pPr marL="742927" lvl="1" indent="-285750">
              <a:lnSpc>
                <a:spcPct val="100000"/>
              </a:lnSpc>
              <a:spcBef>
                <a:spcPts val="1296"/>
              </a:spcBef>
              <a:buClr>
                <a:srgbClr val="00B0F0"/>
              </a:buClr>
              <a:buFont typeface="Arial"/>
              <a:buChar char="•"/>
            </a:pPr>
            <a:r>
              <a:rPr lang="en-AU" dirty="0">
                <a:solidFill>
                  <a:srgbClr val="7F7F7F"/>
                </a:solidFill>
                <a:latin typeface="Gill Sans"/>
              </a:rPr>
              <a:t>Existing deployments with Amazon Web Services, Cisco Spark , IBM </a:t>
            </a:r>
            <a:r>
              <a:rPr lang="en-AU" dirty="0" err="1">
                <a:solidFill>
                  <a:srgbClr val="7F7F7F"/>
                </a:solidFill>
                <a:latin typeface="Gill Sans"/>
              </a:rPr>
              <a:t>BlueMix</a:t>
            </a:r>
            <a:r>
              <a:rPr lang="en-AU" dirty="0">
                <a:solidFill>
                  <a:srgbClr val="7F7F7F"/>
                </a:solidFill>
                <a:latin typeface="Gill Sans"/>
              </a:rPr>
              <a:t>, Microsoft Azure and Fujitsu Cloud, Cisco Cloud</a:t>
            </a:r>
            <a:r>
              <a:rPr lang="en-AU" dirty="0" smtClean="0">
                <a:solidFill>
                  <a:srgbClr val="7F7F7F"/>
                </a:solidFill>
                <a:latin typeface="Gill Sans"/>
              </a:rPr>
              <a:t>, IBM’s </a:t>
            </a:r>
            <a:r>
              <a:rPr lang="en-AU" dirty="0">
                <a:solidFill>
                  <a:srgbClr val="7F7F7F"/>
                </a:solidFill>
                <a:latin typeface="Gill Sans"/>
              </a:rPr>
              <a:t>Watson, Microsoft Cognitive Services, Facebook </a:t>
            </a:r>
            <a:r>
              <a:rPr lang="en-AU" dirty="0" smtClean="0">
                <a:solidFill>
                  <a:srgbClr val="7F7F7F"/>
                </a:solidFill>
                <a:latin typeface="Gill Sans"/>
              </a:rPr>
              <a:t>speech recognition </a:t>
            </a:r>
            <a:r>
              <a:rPr lang="en-AU" dirty="0">
                <a:solidFill>
                  <a:srgbClr val="7F7F7F"/>
                </a:solidFill>
                <a:latin typeface="Gill Sans"/>
              </a:rPr>
              <a:t>for Message, </a:t>
            </a:r>
            <a:r>
              <a:rPr lang="en-AU" dirty="0" smtClean="0">
                <a:solidFill>
                  <a:srgbClr val="7F7F7F"/>
                </a:solidFill>
                <a:latin typeface="Gill Sans"/>
              </a:rPr>
              <a:t> </a:t>
            </a:r>
            <a:r>
              <a:rPr lang="en-AU" dirty="0" err="1" smtClean="0">
                <a:solidFill>
                  <a:srgbClr val="7F7F7F"/>
                </a:solidFill>
                <a:latin typeface="Gill Sans"/>
              </a:rPr>
              <a:t>Alexa</a:t>
            </a:r>
            <a:r>
              <a:rPr lang="en-AU" dirty="0">
                <a:solidFill>
                  <a:srgbClr val="7F7F7F"/>
                </a:solidFill>
                <a:latin typeface="Gill Sans"/>
              </a:rPr>
              <a:t>/</a:t>
            </a:r>
            <a:r>
              <a:rPr lang="en-AU" dirty="0" smtClean="0">
                <a:solidFill>
                  <a:srgbClr val="7F7F7F"/>
                </a:solidFill>
                <a:latin typeface="Gill Sans"/>
              </a:rPr>
              <a:t>Echo </a:t>
            </a:r>
          </a:p>
          <a:p>
            <a:pPr marL="742927" lvl="1" indent="-285750">
              <a:lnSpc>
                <a:spcPct val="100000"/>
              </a:lnSpc>
              <a:spcBef>
                <a:spcPts val="1296"/>
              </a:spcBef>
              <a:buClr>
                <a:srgbClr val="00B0F0"/>
              </a:buClr>
              <a:buFont typeface="Arial"/>
              <a:buChar char="•"/>
            </a:pPr>
            <a:r>
              <a:rPr lang="en-AU" dirty="0" smtClean="0">
                <a:solidFill>
                  <a:srgbClr val="7F7F7F"/>
                </a:solidFill>
                <a:latin typeface="Gill Sans"/>
              </a:rPr>
              <a:t>Additional speech </a:t>
            </a:r>
            <a:r>
              <a:rPr lang="en-AU" dirty="0">
                <a:solidFill>
                  <a:srgbClr val="7F7F7F"/>
                </a:solidFill>
                <a:latin typeface="Gill Sans"/>
              </a:rPr>
              <a:t>recognition t</a:t>
            </a:r>
            <a:r>
              <a:rPr lang="en-AU" dirty="0" smtClean="0">
                <a:solidFill>
                  <a:srgbClr val="7F7F7F"/>
                </a:solidFill>
                <a:latin typeface="Gill Sans"/>
              </a:rPr>
              <a:t>echnologies </a:t>
            </a:r>
            <a:r>
              <a:rPr lang="en-AU" dirty="0">
                <a:solidFill>
                  <a:srgbClr val="7F7F7F"/>
                </a:solidFill>
                <a:latin typeface="Gill Sans"/>
              </a:rPr>
              <a:t>leveraged include Google speech, </a:t>
            </a:r>
            <a:r>
              <a:rPr lang="en-AU" dirty="0" err="1" smtClean="0">
                <a:solidFill>
                  <a:srgbClr val="7F7F7F"/>
                </a:solidFill>
                <a:latin typeface="Gill Sans"/>
              </a:rPr>
              <a:t>Cortana</a:t>
            </a:r>
            <a:r>
              <a:rPr lang="en-AU" dirty="0">
                <a:solidFill>
                  <a:srgbClr val="7F7F7F"/>
                </a:solidFill>
                <a:latin typeface="Gill Sans"/>
              </a:rPr>
              <a:t>, Nuance, Microsoft </a:t>
            </a:r>
            <a:r>
              <a:rPr lang="en-AU" dirty="0" smtClean="0">
                <a:solidFill>
                  <a:srgbClr val="7F7F7F"/>
                </a:solidFill>
                <a:latin typeface="Gill Sans"/>
              </a:rPr>
              <a:t>Speech</a:t>
            </a:r>
            <a:r>
              <a:rPr lang="en-AU" dirty="0">
                <a:solidFill>
                  <a:srgbClr val="7F7F7F"/>
                </a:solidFill>
                <a:latin typeface="Gill Sans"/>
              </a:rPr>
              <a:t>, </a:t>
            </a:r>
            <a:r>
              <a:rPr lang="en-AU" dirty="0" err="1" smtClean="0">
                <a:solidFill>
                  <a:srgbClr val="7F7F7F"/>
                </a:solidFill>
                <a:latin typeface="Gill Sans"/>
              </a:rPr>
              <a:t>LumenVox</a:t>
            </a:r>
            <a:r>
              <a:rPr lang="en-AU" dirty="0" smtClean="0">
                <a:solidFill>
                  <a:srgbClr val="7F7F7F"/>
                </a:solidFill>
                <a:latin typeface="Gill Sans"/>
              </a:rPr>
              <a:t>, among others.</a:t>
            </a:r>
            <a:endParaRPr lang="en-AU" dirty="0">
              <a:solidFill>
                <a:srgbClr val="7F7F7F"/>
              </a:solidFill>
              <a:latin typeface="Gill Sans"/>
            </a:endParaRPr>
          </a:p>
        </p:txBody>
      </p:sp>
    </p:spTree>
    <p:extLst>
      <p:ext uri="{BB962C8B-B14F-4D97-AF65-F5344CB8AC3E}">
        <p14:creationId xmlns:p14="http://schemas.microsoft.com/office/powerpoint/2010/main" val="18046999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smtClean="0">
              <a:effectLst/>
            </a:endParaRPr>
          </a:p>
          <a:p>
            <a:pPr marL="0" indent="0" algn="ctr">
              <a:buNone/>
            </a:pPr>
            <a:r>
              <a:rPr lang="en-US" dirty="0" smtClean="0">
                <a:effectLst/>
              </a:rPr>
              <a:t>LANGUAGE, LOCATION, LEGAL &amp; </a:t>
            </a:r>
            <a:r>
              <a:rPr lang="en-US" dirty="0" smtClean="0">
                <a:effectLst/>
              </a:rPr>
              <a:t>PRIVACY</a:t>
            </a:r>
          </a:p>
          <a:p>
            <a:pPr marL="0" indent="0" algn="ctr">
              <a:buNone/>
            </a:pPr>
            <a:endParaRPr lang="en-US" dirty="0"/>
          </a:p>
          <a:p>
            <a:pPr marL="0" indent="0" algn="ctr">
              <a:buNone/>
            </a:pPr>
            <a:r>
              <a:rPr lang="en-US" dirty="0"/>
              <a:t>SSAE 16 SOC 2 Type 2 Security Certification</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38</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Platform Security, Scalability </a:t>
            </a:r>
            <a:br>
              <a:rPr lang="en-US" dirty="0" smtClean="0"/>
            </a:br>
            <a:r>
              <a:rPr lang="en-US" dirty="0" smtClean="0"/>
              <a:t>&amp; Ease of Integration</a:t>
            </a:r>
            <a:endParaRPr lang="en-US" dirty="0"/>
          </a:p>
        </p:txBody>
      </p:sp>
      <p:pic>
        <p:nvPicPr>
          <p:cNvPr id="6" name="Picture 5"/>
          <p:cNvPicPr>
            <a:picLocks noChangeAspect="1"/>
          </p:cNvPicPr>
          <p:nvPr/>
        </p:nvPicPr>
        <p:blipFill>
          <a:blip r:embed="rId3"/>
          <a:stretch>
            <a:fillRect/>
          </a:stretch>
        </p:blipFill>
        <p:spPr>
          <a:xfrm>
            <a:off x="10749791" y="4937578"/>
            <a:ext cx="1226981" cy="1289839"/>
          </a:xfrm>
          <a:prstGeom prst="rect">
            <a:avLst/>
          </a:prstGeom>
        </p:spPr>
      </p:pic>
      <p:pic>
        <p:nvPicPr>
          <p:cNvPr id="7" name="Picture 6"/>
          <p:cNvPicPr>
            <a:picLocks noChangeAspect="1"/>
          </p:cNvPicPr>
          <p:nvPr/>
        </p:nvPicPr>
        <p:blipFill>
          <a:blip r:embed="rId4"/>
          <a:stretch>
            <a:fillRect/>
          </a:stretch>
        </p:blipFill>
        <p:spPr>
          <a:xfrm>
            <a:off x="340183" y="4836186"/>
            <a:ext cx="1557461" cy="1289984"/>
          </a:xfrm>
          <a:prstGeom prst="rect">
            <a:avLst/>
          </a:prstGeom>
        </p:spPr>
      </p:pic>
    </p:spTree>
    <p:extLst>
      <p:ext uri="{BB962C8B-B14F-4D97-AF65-F5344CB8AC3E}">
        <p14:creationId xmlns:p14="http://schemas.microsoft.com/office/powerpoint/2010/main" val="23218480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a:effectLst/>
            </a:endParaRPr>
          </a:p>
          <a:p>
            <a:pPr marL="0" indent="0" algn="ctr">
              <a:buNone/>
            </a:pPr>
            <a:endParaRPr lang="en-US" dirty="0" smtClean="0">
              <a:effectLst/>
            </a:endParaRPr>
          </a:p>
          <a:p>
            <a:pPr marL="0" indent="0" algn="ctr">
              <a:buNone/>
            </a:pPr>
            <a:endParaRPr lang="en-US" dirty="0">
              <a:effectLst/>
            </a:endParaRPr>
          </a:p>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39</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Use Cases of OneSource </a:t>
            </a:r>
            <a:br>
              <a:rPr lang="en-US" dirty="0" smtClean="0"/>
            </a:br>
            <a:r>
              <a:rPr lang="en-US" dirty="0" smtClean="0"/>
              <a:t>Identity Management Integration</a:t>
            </a:r>
            <a:endParaRPr lang="en-US" dirty="0"/>
          </a:p>
        </p:txBody>
      </p:sp>
      <p:sp>
        <p:nvSpPr>
          <p:cNvPr id="6" name="Content Placeholder 2"/>
          <p:cNvSpPr txBox="1">
            <a:spLocks/>
          </p:cNvSpPr>
          <p:nvPr/>
        </p:nvSpPr>
        <p:spPr>
          <a:xfrm>
            <a:off x="769620" y="1412112"/>
            <a:ext cx="11109960" cy="4866458"/>
          </a:xfrm>
          <a:prstGeom prst="rect">
            <a:avLst/>
          </a:prstGeom>
        </p:spPr>
        <p:txBody>
          <a:bodyPr vert="horz" lIns="91435" tIns="45718" rIns="91435" bIns="45718" rtlCol="0">
            <a:normAutofit fontScale="40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smtClean="0"/>
          </a:p>
          <a:p>
            <a:pPr marL="0" indent="0">
              <a:buNone/>
            </a:pPr>
            <a:endParaRPr lang="en-US" b="1" dirty="0" smtClean="0"/>
          </a:p>
          <a:p>
            <a:pPr marL="0" indent="0">
              <a:buNone/>
            </a:pPr>
            <a:endParaRPr lang="en-US" b="1" dirty="0" smtClean="0"/>
          </a:p>
          <a:p>
            <a:pPr marL="0" indent="0">
              <a:buNone/>
            </a:pPr>
            <a:r>
              <a:rPr lang="en-US" dirty="0"/>
              <a:t>	- BARCLAYS BANKING</a:t>
            </a:r>
          </a:p>
          <a:p>
            <a:pPr marL="0" indent="0">
              <a:buNone/>
            </a:pPr>
            <a:r>
              <a:rPr lang="en-US" dirty="0"/>
              <a:t>		- PINLESS BANKING, ON-DEVICE </a:t>
            </a:r>
            <a:r>
              <a:rPr lang="en-US" dirty="0" smtClean="0"/>
              <a:t>EXAMPLE</a:t>
            </a:r>
          </a:p>
          <a:p>
            <a:pPr marL="0" indent="0">
              <a:buNone/>
            </a:pPr>
            <a:endParaRPr lang="en-US" dirty="0"/>
          </a:p>
          <a:p>
            <a:pPr marL="0" indent="0">
              <a:buNone/>
            </a:pPr>
            <a:r>
              <a:rPr lang="en-US" dirty="0"/>
              <a:t>	- VOICESECURE CONFERENCING</a:t>
            </a:r>
          </a:p>
          <a:p>
            <a:pPr marL="0" indent="0">
              <a:buNone/>
            </a:pPr>
            <a:r>
              <a:rPr lang="en-US" dirty="0"/>
              <a:t>		- MULTI-CHANNEL </a:t>
            </a:r>
            <a:r>
              <a:rPr lang="en-US" dirty="0" smtClean="0"/>
              <a:t>EXAMPLE</a:t>
            </a:r>
          </a:p>
          <a:p>
            <a:pPr marL="0" indent="0">
              <a:buNone/>
            </a:pPr>
            <a:endParaRPr lang="en-US" dirty="0"/>
          </a:p>
          <a:p>
            <a:pPr marL="0" indent="0">
              <a:buNone/>
            </a:pPr>
            <a:r>
              <a:rPr lang="en-US" dirty="0"/>
              <a:t>	- FORMULA ONE</a:t>
            </a:r>
          </a:p>
          <a:p>
            <a:pPr marL="0" indent="0">
              <a:buNone/>
            </a:pPr>
            <a:r>
              <a:rPr lang="en-US" dirty="0"/>
              <a:t>		- AGE </a:t>
            </a:r>
            <a:r>
              <a:rPr lang="en-US" dirty="0" smtClean="0"/>
              <a:t>AND DOCUMENT VERIFICATION </a:t>
            </a:r>
          </a:p>
          <a:p>
            <a:pPr marL="0" indent="0">
              <a:buNone/>
            </a:pPr>
            <a:r>
              <a:rPr lang="en-US" dirty="0"/>
              <a:t>	</a:t>
            </a:r>
            <a:r>
              <a:rPr lang="en-US" dirty="0" smtClean="0"/>
              <a:t>	- </a:t>
            </a:r>
            <a:r>
              <a:rPr lang="en-US" dirty="0" smtClean="0"/>
              <a:t>KNOW YOUR CUSTOMER </a:t>
            </a:r>
            <a:r>
              <a:rPr lang="en-US" dirty="0"/>
              <a:t>FOR ONLINE </a:t>
            </a:r>
            <a:r>
              <a:rPr lang="en-US" dirty="0" smtClean="0"/>
              <a:t>GAMBLING</a:t>
            </a:r>
          </a:p>
          <a:p>
            <a:pPr marL="0" indent="0">
              <a:buNone/>
            </a:pPr>
            <a:endParaRPr lang="en-US" dirty="0" smtClean="0"/>
          </a:p>
          <a:p>
            <a:pPr marL="0" indent="0">
              <a:buNone/>
            </a:pPr>
            <a:r>
              <a:rPr lang="en-US" b="1" dirty="0"/>
              <a:t>	- RJR &amp; XSP INTEGRATION</a:t>
            </a:r>
          </a:p>
          <a:p>
            <a:pPr marL="0" indent="0">
              <a:buNone/>
            </a:pPr>
            <a:r>
              <a:rPr lang="en-US" b="1" dirty="0"/>
              <a:t>		- </a:t>
            </a:r>
            <a:r>
              <a:rPr lang="en-US" dirty="0"/>
              <a:t>MULTI-MODAL </a:t>
            </a:r>
            <a:r>
              <a:rPr lang="en-US" dirty="0" smtClean="0"/>
              <a:t>EXAMPLE</a:t>
            </a:r>
          </a:p>
          <a:p>
            <a:pPr marL="0" indent="0">
              <a:buNone/>
            </a:pPr>
            <a:endParaRPr lang="en-US" dirty="0"/>
          </a:p>
          <a:p>
            <a:pPr marL="0" indent="0">
              <a:buNone/>
            </a:pPr>
            <a:r>
              <a:rPr lang="en-US" b="1" dirty="0"/>
              <a:t>	- KIM, CONVERSATIONAL COMMERCE (1-800 FLOWERS)</a:t>
            </a:r>
          </a:p>
          <a:p>
            <a:pPr marL="0" indent="0">
              <a:buNone/>
            </a:pPr>
            <a:r>
              <a:rPr lang="en-US" b="1" dirty="0"/>
              <a:t>		- </a:t>
            </a:r>
            <a:r>
              <a:rPr lang="en-US" dirty="0"/>
              <a:t>CONVERSATIONAL COMMERCE EXAMPLE </a:t>
            </a:r>
            <a:endParaRPr lang="en-US" dirty="0" smtClean="0"/>
          </a:p>
          <a:p>
            <a:pPr marL="0" indent="0">
              <a:buNone/>
            </a:pPr>
            <a:endParaRPr lang="en-US" dirty="0"/>
          </a:p>
          <a:p>
            <a:pPr marL="0" indent="0">
              <a:buNone/>
            </a:pPr>
            <a:r>
              <a:rPr lang="en-US" b="1" dirty="0"/>
              <a:t>	- CVS PHARMACY APPLICATION</a:t>
            </a:r>
          </a:p>
          <a:p>
            <a:pPr marL="0" indent="0">
              <a:buNone/>
            </a:pPr>
            <a:r>
              <a:rPr lang="en-US" b="1" dirty="0"/>
              <a:t>		- </a:t>
            </a:r>
            <a:r>
              <a:rPr lang="en-US" dirty="0"/>
              <a:t>POINT OF SALE </a:t>
            </a:r>
            <a:r>
              <a:rPr lang="en-US" dirty="0" smtClean="0"/>
              <a:t>EXAMPLE</a:t>
            </a:r>
          </a:p>
          <a:p>
            <a:pPr marL="0" indent="0">
              <a:buNone/>
            </a:pPr>
            <a:endParaRPr lang="en-US" dirty="0"/>
          </a:p>
          <a:p>
            <a:pPr marL="0" indent="0">
              <a:buNone/>
            </a:pPr>
            <a:r>
              <a:rPr lang="en-US" b="1" dirty="0"/>
              <a:t>	- </a:t>
            </a:r>
            <a:r>
              <a:rPr lang="en-US" b="1" dirty="0" smtClean="0"/>
              <a:t>PAYMENT GATEWAY AUTHENTICATION</a:t>
            </a:r>
            <a:endParaRPr lang="en-US" b="1" dirty="0"/>
          </a:p>
          <a:p>
            <a:pPr marL="0" indent="0">
              <a:buNone/>
            </a:pPr>
            <a:r>
              <a:rPr lang="en-US" b="1" dirty="0"/>
              <a:t>		- </a:t>
            </a:r>
            <a:r>
              <a:rPr lang="en-US" dirty="0"/>
              <a:t>PAYMENT GATEWAY </a:t>
            </a:r>
            <a:r>
              <a:rPr lang="en-US" dirty="0" smtClean="0"/>
              <a:t>EXAMPLE</a:t>
            </a:r>
            <a:endParaRPr lang="en-US" dirty="0"/>
          </a:p>
        </p:txBody>
      </p:sp>
      <p:grpSp>
        <p:nvGrpSpPr>
          <p:cNvPr id="10" name="Google Shape;185;p26"/>
          <p:cNvGrpSpPr/>
          <p:nvPr/>
        </p:nvGrpSpPr>
        <p:grpSpPr>
          <a:xfrm>
            <a:off x="7740633" y="2614673"/>
            <a:ext cx="3483447" cy="2879598"/>
            <a:chOff x="0" y="3858"/>
            <a:chExt cx="4860600" cy="4100989"/>
          </a:xfrm>
        </p:grpSpPr>
        <p:sp>
          <p:nvSpPr>
            <p:cNvPr id="11" name="Google Shape;186;p26"/>
            <p:cNvSpPr/>
            <p:nvPr/>
          </p:nvSpPr>
          <p:spPr>
            <a:xfrm>
              <a:off x="1620179" y="3858"/>
              <a:ext cx="1620300" cy="1368300"/>
            </a:xfrm>
            <a:prstGeom prst="trapezoid">
              <a:avLst>
                <a:gd name="adj" fmla="val 59205"/>
              </a:avLst>
            </a:prstGeom>
            <a:solidFill>
              <a:srgbClr val="E7E8EC"/>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Google Shape;187;p26"/>
            <p:cNvSpPr txBox="1"/>
            <p:nvPr/>
          </p:nvSpPr>
          <p:spPr>
            <a:xfrm>
              <a:off x="1579390" y="270782"/>
              <a:ext cx="1620300" cy="110160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lt1"/>
                </a:buClr>
                <a:buSzPts val="3600"/>
                <a:buFont typeface="Arial Narrow"/>
                <a:buNone/>
              </a:pPr>
              <a:r>
                <a:rPr lang="en-GB" sz="2800" i="0" dirty="0">
                  <a:solidFill>
                    <a:srgbClr val="6492FF"/>
                  </a:solidFill>
                  <a:latin typeface="Montserrat SemiBold"/>
                  <a:ea typeface="Montserrat SemiBold"/>
                  <a:cs typeface="Montserrat SemiBold"/>
                  <a:sym typeface="Montserrat SemiBold"/>
                </a:rPr>
                <a:t>AI</a:t>
              </a:r>
              <a:endParaRPr sz="600" dirty="0">
                <a:solidFill>
                  <a:srgbClr val="6492FF"/>
                </a:solidFill>
                <a:latin typeface="Montserrat SemiBold"/>
                <a:ea typeface="Montserrat SemiBold"/>
                <a:cs typeface="Montserrat SemiBold"/>
                <a:sym typeface="Montserrat SemiBold"/>
              </a:endParaRPr>
            </a:p>
          </p:txBody>
        </p:sp>
        <p:sp>
          <p:nvSpPr>
            <p:cNvPr id="13" name="Google Shape;188;p26"/>
            <p:cNvSpPr/>
            <p:nvPr/>
          </p:nvSpPr>
          <p:spPr>
            <a:xfrm>
              <a:off x="810090" y="1368273"/>
              <a:ext cx="3240300" cy="1368300"/>
            </a:xfrm>
            <a:prstGeom prst="trapezoid">
              <a:avLst>
                <a:gd name="adj" fmla="val 59205"/>
              </a:avLst>
            </a:prstGeom>
            <a:solidFill>
              <a:srgbClr val="6492FF"/>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 name="Google Shape;189;p26"/>
            <p:cNvSpPr txBox="1"/>
            <p:nvPr/>
          </p:nvSpPr>
          <p:spPr>
            <a:xfrm>
              <a:off x="1377153" y="1368273"/>
              <a:ext cx="2106300" cy="1368300"/>
            </a:xfrm>
            <a:prstGeom prst="rect">
              <a:avLst/>
            </a:prstGeom>
            <a:noFill/>
            <a:ln>
              <a:noFill/>
            </a:ln>
          </p:spPr>
          <p:txBody>
            <a:bodyPr spcFirstLastPara="1" wrap="square" lIns="35550" tIns="35550" rIns="35550" bIns="35550" anchor="ctr" anchorCtr="0">
              <a:noAutofit/>
            </a:bodyPr>
            <a:lstStyle/>
            <a:p>
              <a:pPr marL="0" marR="0" lvl="0" indent="0" algn="ctr" rtl="0">
                <a:lnSpc>
                  <a:spcPct val="90000"/>
                </a:lnSpc>
                <a:spcBef>
                  <a:spcPts val="0"/>
                </a:spcBef>
                <a:spcAft>
                  <a:spcPts val="0"/>
                </a:spcAft>
                <a:buClr>
                  <a:schemeClr val="lt1"/>
                </a:buClr>
                <a:buSzPts val="2800"/>
                <a:buFont typeface="Arial Narrow"/>
                <a:buNone/>
              </a:pPr>
              <a:r>
                <a:rPr lang="en-GB" sz="1900" dirty="0">
                  <a:solidFill>
                    <a:schemeClr val="lt1"/>
                  </a:solidFill>
                  <a:latin typeface="Montserrat SemiBold"/>
                  <a:ea typeface="Montserrat SemiBold"/>
                  <a:cs typeface="Montserrat SemiBold"/>
                  <a:sym typeface="Montserrat SemiBold"/>
                </a:rPr>
                <a:t>Biometric Identification </a:t>
              </a:r>
              <a:r>
                <a:rPr lang="en-GB" sz="1900" dirty="0" err="1">
                  <a:solidFill>
                    <a:schemeClr val="lt1"/>
                  </a:solidFill>
                  <a:latin typeface="Montserrat SemiBold"/>
                  <a:ea typeface="Montserrat SemiBold"/>
                  <a:cs typeface="Montserrat SemiBold"/>
                  <a:sym typeface="Montserrat SemiBold"/>
                </a:rPr>
                <a:t>SaaS</a:t>
              </a:r>
              <a:endParaRPr sz="600" dirty="0">
                <a:latin typeface="Montserrat SemiBold"/>
                <a:ea typeface="Montserrat SemiBold"/>
                <a:cs typeface="Montserrat SemiBold"/>
                <a:sym typeface="Montserrat SemiBold"/>
              </a:endParaRPr>
            </a:p>
          </p:txBody>
        </p:sp>
        <p:sp>
          <p:nvSpPr>
            <p:cNvPr id="15" name="Google Shape;190;p26"/>
            <p:cNvSpPr/>
            <p:nvPr/>
          </p:nvSpPr>
          <p:spPr>
            <a:xfrm>
              <a:off x="0" y="2736547"/>
              <a:ext cx="4860600" cy="1368300"/>
            </a:xfrm>
            <a:prstGeom prst="trapezoid">
              <a:avLst>
                <a:gd name="adj" fmla="val 59205"/>
              </a:avLst>
            </a:prstGeom>
            <a:solidFill>
              <a:srgbClr val="5A32C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 name="Google Shape;191;p26"/>
            <p:cNvSpPr txBox="1"/>
            <p:nvPr/>
          </p:nvSpPr>
          <p:spPr>
            <a:xfrm>
              <a:off x="850594" y="2736547"/>
              <a:ext cx="3159300" cy="1368300"/>
            </a:xfrm>
            <a:prstGeom prst="rect">
              <a:avLst/>
            </a:prstGeom>
            <a:noFill/>
            <a:ln>
              <a:noFill/>
            </a:ln>
          </p:spPr>
          <p:txBody>
            <a:bodyPr spcFirstLastPara="1" wrap="square" lIns="30475" tIns="30475" rIns="30475" bIns="30475" anchor="ctr" anchorCtr="0">
              <a:noAutofit/>
            </a:bodyPr>
            <a:lstStyle/>
            <a:p>
              <a:pPr marL="0" marR="0" lvl="0" indent="0" algn="ctr" rtl="0">
                <a:lnSpc>
                  <a:spcPct val="90000"/>
                </a:lnSpc>
                <a:spcBef>
                  <a:spcPts val="0"/>
                </a:spcBef>
                <a:spcAft>
                  <a:spcPts val="0"/>
                </a:spcAft>
                <a:buClr>
                  <a:schemeClr val="lt1"/>
                </a:buClr>
                <a:buSzPts val="2400"/>
                <a:buFont typeface="Arial Narrow"/>
                <a:buNone/>
              </a:pPr>
              <a:r>
                <a:rPr lang="en-GB" sz="1900" dirty="0">
                  <a:solidFill>
                    <a:schemeClr val="lt1"/>
                  </a:solidFill>
                  <a:latin typeface="Montserrat SemiBold"/>
                  <a:ea typeface="Montserrat SemiBold"/>
                  <a:cs typeface="Montserrat SemiBold"/>
                  <a:sym typeface="Montserrat SemiBold"/>
                </a:rPr>
                <a:t>Customer </a:t>
              </a:r>
              <a:br>
                <a:rPr lang="en-GB" sz="1900" dirty="0">
                  <a:solidFill>
                    <a:schemeClr val="lt1"/>
                  </a:solidFill>
                  <a:latin typeface="Montserrat SemiBold"/>
                  <a:ea typeface="Montserrat SemiBold"/>
                  <a:cs typeface="Montserrat SemiBold"/>
                  <a:sym typeface="Montserrat SemiBold"/>
                </a:rPr>
              </a:br>
              <a:r>
                <a:rPr lang="en-GB" sz="1900" dirty="0">
                  <a:solidFill>
                    <a:schemeClr val="lt1"/>
                  </a:solidFill>
                  <a:latin typeface="Montserrat SemiBold"/>
                  <a:ea typeface="Montserrat SemiBold"/>
                  <a:cs typeface="Montserrat SemiBold"/>
                  <a:sym typeface="Montserrat SemiBold"/>
                </a:rPr>
                <a:t>Experience </a:t>
              </a:r>
              <a:br>
                <a:rPr lang="en-GB" sz="1900" dirty="0">
                  <a:solidFill>
                    <a:schemeClr val="lt1"/>
                  </a:solidFill>
                  <a:latin typeface="Montserrat SemiBold"/>
                  <a:ea typeface="Montserrat SemiBold"/>
                  <a:cs typeface="Montserrat SemiBold"/>
                  <a:sym typeface="Montserrat SemiBold"/>
                </a:rPr>
              </a:br>
              <a:r>
                <a:rPr lang="en-GB" sz="1900" dirty="0" smtClean="0">
                  <a:solidFill>
                    <a:schemeClr val="lt1"/>
                  </a:solidFill>
                  <a:latin typeface="Montserrat SemiBold"/>
                  <a:ea typeface="Montserrat SemiBold"/>
                  <a:cs typeface="Montserrat SemiBold"/>
                  <a:sym typeface="Montserrat SemiBold"/>
                </a:rPr>
                <a:t>Platforms</a:t>
              </a:r>
              <a:endParaRPr sz="1900" dirty="0">
                <a:latin typeface="Montserrat SemiBold"/>
                <a:ea typeface="Montserrat SemiBold"/>
                <a:cs typeface="Montserrat SemiBold"/>
                <a:sym typeface="Montserrat SemiBold"/>
              </a:endParaRPr>
            </a:p>
          </p:txBody>
        </p:sp>
      </p:grpSp>
    </p:spTree>
    <p:extLst>
      <p:ext uri="{BB962C8B-B14F-4D97-AF65-F5344CB8AC3E}">
        <p14:creationId xmlns:p14="http://schemas.microsoft.com/office/powerpoint/2010/main" val="1294648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effectLst>
                  <a:glow rad="254000">
                    <a:srgbClr val="FFFF00">
                      <a:alpha val="85000"/>
                    </a:srgbClr>
                  </a:glow>
                </a:effectLst>
              </a:rPr>
              <a:t/>
            </a:r>
            <a:br>
              <a:rPr lang="en-US" sz="3200" dirty="0" smtClean="0">
                <a:effectLst>
                  <a:glow rad="254000">
                    <a:srgbClr val="FFFF00">
                      <a:alpha val="85000"/>
                    </a:srgbClr>
                  </a:glow>
                </a:effectLst>
              </a:rPr>
            </a:br>
            <a:r>
              <a:rPr lang="en-US" sz="3200" dirty="0" smtClean="0">
                <a:effectLst>
                  <a:glow rad="254000">
                    <a:srgbClr val="FFFF00">
                      <a:alpha val="85000"/>
                    </a:srgbClr>
                  </a:glow>
                </a:effectLst>
              </a:rPr>
              <a:t>The Immediate </a:t>
            </a:r>
            <a:r>
              <a:rPr lang="en-US" sz="3200" dirty="0" err="1" smtClean="0">
                <a:effectLst>
                  <a:glow rad="254000">
                    <a:srgbClr val="FFFF00">
                      <a:alpha val="85000"/>
                    </a:srgbClr>
                  </a:glow>
                </a:effectLst>
              </a:rPr>
              <a:t>VoiceSecure</a:t>
            </a:r>
            <a:r>
              <a:rPr lang="en-US" sz="3200" dirty="0" smtClean="0">
                <a:effectLst>
                  <a:glow rad="254000">
                    <a:srgbClr val="FFFF00">
                      <a:alpha val="85000"/>
                    </a:srgbClr>
                  </a:glow>
                </a:effectLst>
              </a:rPr>
              <a:t> | US Opportunity</a:t>
            </a:r>
            <a:endParaRPr lang="en-US" sz="3200" dirty="0">
              <a:effectLst>
                <a:glow rad="254000">
                  <a:srgbClr val="FFFF00">
                    <a:alpha val="85000"/>
                  </a:srgbClr>
                </a:glow>
              </a:effectLst>
            </a:endParaRPr>
          </a:p>
        </p:txBody>
      </p:sp>
      <p:sp>
        <p:nvSpPr>
          <p:cNvPr id="3" name="Content Placeholder 2"/>
          <p:cNvSpPr>
            <a:spLocks noGrp="1"/>
          </p:cNvSpPr>
          <p:nvPr>
            <p:ph idx="1"/>
          </p:nvPr>
        </p:nvSpPr>
        <p:spPr>
          <a:xfrm>
            <a:off x="617220" y="1259712"/>
            <a:ext cx="11109960" cy="4866458"/>
          </a:xfrm>
        </p:spPr>
        <p:txBody>
          <a:bodyPr>
            <a:normAutofit/>
          </a:bodyPr>
          <a:lstStyle/>
          <a:p>
            <a:pPr marL="0" indent="0">
              <a:buNone/>
            </a:pPr>
            <a:endParaRPr lang="en-US" dirty="0" smtClean="0"/>
          </a:p>
          <a:p>
            <a:pPr marL="1257237" lvl="3" indent="0">
              <a:buNone/>
            </a:pPr>
            <a:r>
              <a:rPr lang="en-US" sz="2800" dirty="0"/>
              <a:t>6</a:t>
            </a:r>
            <a:r>
              <a:rPr lang="en-US" sz="2800" dirty="0" smtClean="0"/>
              <a:t>) 	US/UK/EU Patents for Storing Biometrics On Devices</a:t>
            </a:r>
          </a:p>
          <a:p>
            <a:pPr marL="1257237" lvl="3" indent="0">
              <a:buNone/>
            </a:pPr>
            <a:r>
              <a:rPr lang="en-US" sz="2800" dirty="0" smtClean="0"/>
              <a:t>7) 	Patents Cover Mobile, IOT, BOTS, Computers </a:t>
            </a:r>
          </a:p>
          <a:p>
            <a:pPr marL="1257237" lvl="3" indent="0">
              <a:buNone/>
            </a:pPr>
            <a:r>
              <a:rPr lang="en-US" sz="2800" dirty="0" smtClean="0"/>
              <a:t>	   	And Will Be Critical For Personal Identity Control</a:t>
            </a:r>
          </a:p>
          <a:p>
            <a:pPr marL="1257237" lvl="3" indent="0">
              <a:buNone/>
            </a:pPr>
            <a:r>
              <a:rPr lang="en-US" sz="2800" dirty="0"/>
              <a:t>8</a:t>
            </a:r>
            <a:r>
              <a:rPr lang="en-US" sz="2800" dirty="0" smtClean="0"/>
              <a:t>) 	Market Sector Valuations 10X to 15X+ Revenues</a:t>
            </a:r>
          </a:p>
          <a:p>
            <a:pPr marL="1257237" lvl="3" indent="0">
              <a:buNone/>
            </a:pPr>
            <a:r>
              <a:rPr lang="en-US" sz="2800" dirty="0"/>
              <a:t>9</a:t>
            </a:r>
            <a:r>
              <a:rPr lang="en-US" sz="2800" dirty="0" smtClean="0"/>
              <a:t>) 	First Mover Opportunity for a Vendor Agnostic,</a:t>
            </a:r>
          </a:p>
          <a:p>
            <a:pPr marL="1257237" lvl="3" indent="0">
              <a:buNone/>
            </a:pPr>
            <a:r>
              <a:rPr lang="en-US" sz="2800" dirty="0" smtClean="0"/>
              <a:t>			Disruptive Global Platform – One Source, Many Services</a:t>
            </a:r>
          </a:p>
          <a:p>
            <a:pPr marL="1257237" lvl="3" indent="0">
              <a:buNone/>
            </a:pPr>
            <a:r>
              <a:rPr lang="en-US" sz="2800" dirty="0" smtClean="0"/>
              <a:t>10) 	OneSource Platform At Intersection Of AI, Mobile, </a:t>
            </a:r>
          </a:p>
          <a:p>
            <a:pPr marL="1257237" lvl="3" indent="0">
              <a:buNone/>
            </a:pPr>
            <a:r>
              <a:rPr lang="en-US" sz="2800" dirty="0" smtClean="0"/>
              <a:t>			Secure Voice, Identity, Fraud &amp; Customer Experience </a:t>
            </a:r>
            <a:endParaRPr lang="en-US" sz="2800" dirty="0"/>
          </a:p>
          <a:p>
            <a:pPr marL="1714414" lvl="4" indent="0">
              <a:buNone/>
            </a:pPr>
            <a:endParaRPr lang="en-US" sz="2800" dirty="0" smtClean="0"/>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a:t>
            </a:fld>
            <a:r>
              <a:rPr lang="en-US" dirty="0" smtClean="0"/>
              <a:t> -</a:t>
            </a:r>
            <a:endParaRPr lang="en-US" dirty="0"/>
          </a:p>
        </p:txBody>
      </p:sp>
    </p:spTree>
    <p:extLst>
      <p:ext uri="{BB962C8B-B14F-4D97-AF65-F5344CB8AC3E}">
        <p14:creationId xmlns:p14="http://schemas.microsoft.com/office/powerpoint/2010/main" val="6001124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a:effectLst/>
            </a:endParaRP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40</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UK Barclays Bank</a:t>
            </a:r>
            <a:br>
              <a:rPr lang="en-US" dirty="0" smtClean="0"/>
            </a:br>
            <a:r>
              <a:rPr lang="en-US" sz="3100" dirty="0" smtClean="0"/>
              <a:t>Mobile Customer Launch Platform</a:t>
            </a:r>
            <a:endParaRPr lang="en-US" sz="3100" dirty="0"/>
          </a:p>
        </p:txBody>
      </p:sp>
      <p:sp>
        <p:nvSpPr>
          <p:cNvPr id="6" name="Text Placeholder 2">
            <a:extLst>
              <a:ext uri="{FF2B5EF4-FFF2-40B4-BE49-F238E27FC236}">
                <a16:creationId xmlns:a16="http://schemas.microsoft.com/office/drawing/2014/main" xmlns="" id="{446D521F-8536-4924-B8C7-7B8E618D19BB}"/>
              </a:ext>
            </a:extLst>
          </p:cNvPr>
          <p:cNvSpPr txBox="1">
            <a:spLocks/>
          </p:cNvSpPr>
          <p:nvPr/>
        </p:nvSpPr>
        <p:spPr>
          <a:xfrm>
            <a:off x="274650" y="1628663"/>
            <a:ext cx="9356700" cy="4639167"/>
          </a:xfrm>
          <a:prstGeom prst="rect">
            <a:avLst/>
          </a:prstGeom>
        </p:spPr>
        <p:txBody>
          <a:bodyPr vert="horz" lIns="91435" tIns="45718" rIns="91435" bIns="45718" rtlCol="0">
            <a:normAutofit fontScale="77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endParaRPr lang="en-GB" dirty="0" smtClean="0">
              <a:solidFill>
                <a:schemeClr val="tx2">
                  <a:lumMod val="60000"/>
                  <a:lumOff val="40000"/>
                </a:schemeClr>
              </a:solidFill>
            </a:endParaRPr>
          </a:p>
          <a:p>
            <a:pPr marL="514350" indent="-285750">
              <a:buFont typeface="Wingdings" panose="05000000000000000000" pitchFamily="2" charset="2"/>
              <a:buChar char="q"/>
            </a:pPr>
            <a:r>
              <a:rPr lang="en-GB" sz="1600" dirty="0" smtClean="0">
                <a:solidFill>
                  <a:schemeClr val="tx2">
                    <a:lumMod val="60000"/>
                    <a:lumOff val="40000"/>
                  </a:schemeClr>
                </a:solidFill>
              </a:rPr>
              <a:t>Worked collectively with Barclays for over 9 months</a:t>
            </a:r>
          </a:p>
          <a:p>
            <a:endParaRPr lang="en-GB" sz="1600" dirty="0" smtClean="0">
              <a:solidFill>
                <a:schemeClr val="tx2">
                  <a:lumMod val="60000"/>
                  <a:lumOff val="40000"/>
                </a:schemeClr>
              </a:solidFill>
            </a:endParaRPr>
          </a:p>
          <a:p>
            <a:pPr marL="514350" indent="-285750">
              <a:buFont typeface="Wingdings" panose="05000000000000000000" pitchFamily="2" charset="2"/>
              <a:buChar char="q"/>
            </a:pPr>
            <a:r>
              <a:rPr lang="en-GB" sz="1600" dirty="0" smtClean="0">
                <a:solidFill>
                  <a:schemeClr val="tx2">
                    <a:lumMod val="60000"/>
                    <a:lumOff val="40000"/>
                  </a:schemeClr>
                </a:solidFill>
              </a:rPr>
              <a:t>Client Objective/Brief: ‘Did not want a fixed phrase Digital /Mobile Banking like My Voice is My Password’ </a:t>
            </a:r>
          </a:p>
          <a:p>
            <a:endParaRPr lang="en-GB" sz="1600" dirty="0" smtClean="0">
              <a:solidFill>
                <a:schemeClr val="tx2">
                  <a:lumMod val="60000"/>
                  <a:lumOff val="40000"/>
                </a:schemeClr>
              </a:solidFill>
            </a:endParaRPr>
          </a:p>
          <a:p>
            <a:pPr marL="514350" indent="-285750">
              <a:buFont typeface="Wingdings" panose="05000000000000000000" pitchFamily="2" charset="2"/>
              <a:buChar char="q"/>
            </a:pPr>
            <a:r>
              <a:rPr lang="en-GB" sz="1600" dirty="0" smtClean="0">
                <a:solidFill>
                  <a:schemeClr val="tx2">
                    <a:lumMod val="60000"/>
                    <a:lumOff val="40000"/>
                  </a:schemeClr>
                </a:solidFill>
              </a:rPr>
              <a:t>Client Requirements:</a:t>
            </a:r>
          </a:p>
          <a:p>
            <a:pPr marL="685800" lvl="1" indent="0"/>
            <a:r>
              <a:rPr lang="en-GB" sz="1600" dirty="0" smtClean="0">
                <a:solidFill>
                  <a:schemeClr val="tx2">
                    <a:lumMod val="60000"/>
                    <a:lumOff val="40000"/>
                  </a:schemeClr>
                </a:solidFill>
              </a:rPr>
              <a:t> Customer choice maximum customer experience on verification</a:t>
            </a:r>
          </a:p>
          <a:p>
            <a:pPr marL="685800" lvl="1" indent="0"/>
            <a:r>
              <a:rPr lang="en-GB" sz="1600" dirty="0" smtClean="0">
                <a:solidFill>
                  <a:schemeClr val="tx2">
                    <a:lumMod val="60000"/>
                    <a:lumOff val="40000"/>
                  </a:schemeClr>
                </a:solidFill>
              </a:rPr>
              <a:t> No compromise on security</a:t>
            </a:r>
          </a:p>
          <a:p>
            <a:pPr marL="685800" lvl="1" indent="0"/>
            <a:r>
              <a:rPr lang="en-GB" sz="1600" dirty="0" smtClean="0">
                <a:solidFill>
                  <a:schemeClr val="tx2">
                    <a:lumMod val="60000"/>
                    <a:lumOff val="40000"/>
                  </a:schemeClr>
                </a:solidFill>
              </a:rPr>
              <a:t> Innovation with AI</a:t>
            </a:r>
          </a:p>
          <a:p>
            <a:pPr marL="685800" lvl="1" indent="0">
              <a:buFont typeface="Arial"/>
              <a:buNone/>
            </a:pPr>
            <a:endParaRPr lang="en-GB" sz="1600" dirty="0" smtClean="0">
              <a:solidFill>
                <a:schemeClr val="tx2">
                  <a:lumMod val="60000"/>
                  <a:lumOff val="40000"/>
                </a:schemeClr>
              </a:solidFill>
            </a:endParaRPr>
          </a:p>
          <a:p>
            <a:pPr marL="514350" indent="-285750">
              <a:buFont typeface="Wingdings" panose="05000000000000000000" pitchFamily="2" charset="2"/>
              <a:buChar char="q"/>
            </a:pPr>
            <a:r>
              <a:rPr lang="en-GB" sz="1600" dirty="0" smtClean="0">
                <a:solidFill>
                  <a:schemeClr val="tx2">
                    <a:lumMod val="60000"/>
                    <a:lumOff val="40000"/>
                  </a:schemeClr>
                </a:solidFill>
              </a:rPr>
              <a:t>Client Process:</a:t>
            </a:r>
          </a:p>
          <a:p>
            <a:pPr marL="971550" lvl="1" indent="-285750">
              <a:buFont typeface="Wingdings" panose="05000000000000000000" pitchFamily="2" charset="2"/>
              <a:buChar char="q"/>
            </a:pPr>
            <a:r>
              <a:rPr lang="en-GB" sz="1600" dirty="0" smtClean="0">
                <a:solidFill>
                  <a:schemeClr val="tx2">
                    <a:lumMod val="60000"/>
                    <a:lumOff val="40000"/>
                  </a:schemeClr>
                </a:solidFill>
              </a:rPr>
              <a:t>Nuance, </a:t>
            </a:r>
            <a:r>
              <a:rPr lang="en-GB" sz="1600" dirty="0" err="1" smtClean="0">
                <a:solidFill>
                  <a:schemeClr val="tx2">
                    <a:lumMod val="60000"/>
                    <a:lumOff val="40000"/>
                  </a:schemeClr>
                </a:solidFill>
              </a:rPr>
              <a:t>ArmorVox</a:t>
            </a:r>
            <a:r>
              <a:rPr lang="en-GB" sz="1600" dirty="0" smtClean="0">
                <a:solidFill>
                  <a:schemeClr val="tx2">
                    <a:lumMod val="60000"/>
                    <a:lumOff val="40000"/>
                  </a:schemeClr>
                </a:solidFill>
              </a:rPr>
              <a:t> and </a:t>
            </a:r>
            <a:r>
              <a:rPr lang="en-GB" sz="1600" dirty="0" err="1" smtClean="0">
                <a:solidFill>
                  <a:schemeClr val="tx2">
                    <a:lumMod val="60000"/>
                    <a:lumOff val="40000"/>
                  </a:schemeClr>
                </a:solidFill>
              </a:rPr>
              <a:t>Voicekey</a:t>
            </a:r>
            <a:r>
              <a:rPr lang="en-GB" sz="1600" dirty="0" smtClean="0">
                <a:solidFill>
                  <a:schemeClr val="tx2">
                    <a:lumMod val="60000"/>
                    <a:lumOff val="40000"/>
                  </a:schemeClr>
                </a:solidFill>
              </a:rPr>
              <a:t> were assessed</a:t>
            </a:r>
          </a:p>
          <a:p>
            <a:pPr marL="685800" lvl="1" indent="0">
              <a:buFont typeface="Arial"/>
              <a:buNone/>
            </a:pPr>
            <a:endParaRPr lang="en-GB" sz="1600" dirty="0" smtClean="0">
              <a:solidFill>
                <a:schemeClr val="tx2">
                  <a:lumMod val="60000"/>
                  <a:lumOff val="40000"/>
                </a:schemeClr>
              </a:solidFill>
            </a:endParaRPr>
          </a:p>
          <a:p>
            <a:pPr marL="971550" lvl="1" indent="-285750">
              <a:buFont typeface="Wingdings" panose="05000000000000000000" pitchFamily="2" charset="2"/>
              <a:buChar char="q"/>
            </a:pPr>
            <a:r>
              <a:rPr lang="en-GB" sz="1600" dirty="0" smtClean="0">
                <a:solidFill>
                  <a:schemeClr val="tx2">
                    <a:lumMod val="60000"/>
                    <a:lumOff val="40000"/>
                  </a:schemeClr>
                </a:solidFill>
              </a:rPr>
              <a:t>END RESULT = </a:t>
            </a:r>
            <a:r>
              <a:rPr lang="en-GB" sz="1600" b="1" u="sng" dirty="0" err="1" smtClean="0">
                <a:solidFill>
                  <a:schemeClr val="tx2">
                    <a:lumMod val="60000"/>
                    <a:lumOff val="40000"/>
                  </a:schemeClr>
                </a:solidFill>
              </a:rPr>
              <a:t>Voicekey</a:t>
            </a:r>
            <a:r>
              <a:rPr lang="en-GB" sz="1600" b="1" u="sng" dirty="0" smtClean="0">
                <a:solidFill>
                  <a:schemeClr val="tx2">
                    <a:lumMod val="60000"/>
                    <a:lumOff val="40000"/>
                  </a:schemeClr>
                </a:solidFill>
              </a:rPr>
              <a:t> was chosen</a:t>
            </a:r>
          </a:p>
          <a:p>
            <a:pPr marL="685800" lvl="1" indent="0">
              <a:buNone/>
            </a:pPr>
            <a:endParaRPr lang="en-GB" sz="1600" b="1" u="sng" dirty="0">
              <a:solidFill>
                <a:schemeClr val="tx2">
                  <a:lumMod val="60000"/>
                  <a:lumOff val="40000"/>
                </a:schemeClr>
              </a:solidFill>
            </a:endParaRPr>
          </a:p>
          <a:p>
            <a:pPr marL="685800" lvl="1" indent="0">
              <a:buNone/>
            </a:pPr>
            <a:r>
              <a:rPr lang="en-GB" sz="2200" dirty="0" smtClean="0">
                <a:solidFill>
                  <a:schemeClr val="tx2">
                    <a:lumMod val="60000"/>
                    <a:lumOff val="40000"/>
                  </a:schemeClr>
                </a:solidFill>
              </a:rPr>
              <a:t>Current </a:t>
            </a:r>
            <a:r>
              <a:rPr lang="en-GB" sz="2200" dirty="0" smtClean="0">
                <a:solidFill>
                  <a:schemeClr val="tx2">
                    <a:lumMod val="60000"/>
                    <a:lumOff val="40000"/>
                  </a:schemeClr>
                </a:solidFill>
              </a:rPr>
              <a:t>Stages:</a:t>
            </a:r>
          </a:p>
          <a:p>
            <a:endParaRPr lang="en-GB" sz="1800" b="1" dirty="0" smtClean="0">
              <a:solidFill>
                <a:schemeClr val="tx2">
                  <a:lumMod val="60000"/>
                  <a:lumOff val="40000"/>
                </a:schemeClr>
              </a:solidFill>
            </a:endParaRPr>
          </a:p>
          <a:p>
            <a:pPr marL="514350" indent="-285750">
              <a:buFont typeface="Wingdings" panose="05000000000000000000" pitchFamily="2" charset="2"/>
              <a:buChar char="q"/>
            </a:pPr>
            <a:r>
              <a:rPr lang="en-GB" sz="1800" dirty="0" smtClean="0">
                <a:solidFill>
                  <a:schemeClr val="tx2">
                    <a:lumMod val="60000"/>
                    <a:lumOff val="40000"/>
                  </a:schemeClr>
                </a:solidFill>
              </a:rPr>
              <a:t>Finalise Mobile </a:t>
            </a:r>
            <a:r>
              <a:rPr lang="en-GB" sz="1800" dirty="0" err="1" smtClean="0">
                <a:solidFill>
                  <a:schemeClr val="tx2">
                    <a:lumMod val="60000"/>
                    <a:lumOff val="40000"/>
                  </a:schemeClr>
                </a:solidFill>
              </a:rPr>
              <a:t>Voicekey</a:t>
            </a:r>
            <a:r>
              <a:rPr lang="en-GB" sz="1800" dirty="0" smtClean="0">
                <a:solidFill>
                  <a:schemeClr val="tx2">
                    <a:lumMod val="60000"/>
                    <a:lumOff val="40000"/>
                  </a:schemeClr>
                </a:solidFill>
              </a:rPr>
              <a:t> Banking Application with Google AI Speech Analytics </a:t>
            </a:r>
          </a:p>
          <a:p>
            <a:pPr marL="514350" indent="-285750">
              <a:buFont typeface="Wingdings" panose="05000000000000000000" pitchFamily="2" charset="2"/>
              <a:buChar char="q"/>
            </a:pPr>
            <a:endParaRPr lang="en-GB" sz="1800" dirty="0" smtClean="0">
              <a:solidFill>
                <a:schemeClr val="tx2">
                  <a:lumMod val="60000"/>
                  <a:lumOff val="40000"/>
                </a:schemeClr>
              </a:solidFill>
            </a:endParaRPr>
          </a:p>
          <a:p>
            <a:pPr marL="514350" indent="-285750">
              <a:buFont typeface="Wingdings" panose="05000000000000000000" pitchFamily="2" charset="2"/>
              <a:buChar char="q"/>
            </a:pPr>
            <a:r>
              <a:rPr lang="en-GB" sz="1800" dirty="0" smtClean="0">
                <a:solidFill>
                  <a:schemeClr val="tx2">
                    <a:lumMod val="60000"/>
                    <a:lumOff val="40000"/>
                  </a:schemeClr>
                </a:solidFill>
              </a:rPr>
              <a:t>It already has Phrase choice no Fixed Phrase Embedded</a:t>
            </a:r>
          </a:p>
          <a:p>
            <a:endParaRPr lang="en-GB" sz="1800" dirty="0" smtClean="0">
              <a:solidFill>
                <a:schemeClr val="tx2">
                  <a:lumMod val="60000"/>
                  <a:lumOff val="40000"/>
                </a:schemeClr>
              </a:solidFill>
            </a:endParaRPr>
          </a:p>
          <a:p>
            <a:pPr marL="514350" indent="-285750">
              <a:buFont typeface="Wingdings" panose="05000000000000000000" pitchFamily="2" charset="2"/>
              <a:buChar char="q"/>
            </a:pPr>
            <a:r>
              <a:rPr lang="en-GB" sz="1800" dirty="0" smtClean="0">
                <a:solidFill>
                  <a:schemeClr val="tx2">
                    <a:lumMod val="60000"/>
                    <a:lumOff val="40000"/>
                  </a:schemeClr>
                </a:solidFill>
              </a:rPr>
              <a:t>The Application will enter into the Bank’s Launchpad Programme in early 2019, with </a:t>
            </a:r>
            <a:r>
              <a:rPr lang="en-GB" sz="1800" u="sng" dirty="0" smtClean="0">
                <a:solidFill>
                  <a:schemeClr val="tx2">
                    <a:lumMod val="60000"/>
                    <a:lumOff val="40000"/>
                  </a:schemeClr>
                </a:solidFill>
              </a:rPr>
              <a:t>75,000 live customers</a:t>
            </a:r>
          </a:p>
          <a:p>
            <a:pPr marL="971550" lvl="1" indent="-285750">
              <a:buFont typeface="Wingdings" panose="05000000000000000000" pitchFamily="2" charset="2"/>
              <a:buChar char="q"/>
            </a:pPr>
            <a:endParaRPr lang="en-GB" sz="1600" b="1" u="sng" dirty="0" smtClean="0">
              <a:solidFill>
                <a:schemeClr val="tx2">
                  <a:lumMod val="60000"/>
                  <a:lumOff val="40000"/>
                </a:schemeClr>
              </a:solidFill>
            </a:endParaRPr>
          </a:p>
          <a:p>
            <a:endParaRPr lang="en-GB" sz="1500" b="1" dirty="0">
              <a:solidFill>
                <a:schemeClr val="tx2">
                  <a:lumMod val="60000"/>
                  <a:lumOff val="40000"/>
                </a:schemeClr>
              </a:solidFill>
            </a:endParaRPr>
          </a:p>
        </p:txBody>
      </p:sp>
      <p:pic>
        <p:nvPicPr>
          <p:cNvPr id="7" name="Picture 2" descr="Image result for barclays logo">
            <a:extLst>
              <a:ext uri="{FF2B5EF4-FFF2-40B4-BE49-F238E27FC236}">
                <a16:creationId xmlns:a16="http://schemas.microsoft.com/office/drawing/2014/main" xmlns="" id="{E51095F3-C6EA-4C4A-BB93-2B939CFC91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2936" y="274638"/>
            <a:ext cx="3810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Related image">
            <a:extLst>
              <a:ext uri="{FF2B5EF4-FFF2-40B4-BE49-F238E27FC236}">
                <a16:creationId xmlns:a16="http://schemas.microsoft.com/office/drawing/2014/main" xmlns="" id="{5C5F15FA-D11D-4A03-95B9-12C0B9FF2B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1265" y="3164050"/>
            <a:ext cx="4629906" cy="2254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7073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92500" lnSpcReduction="20000"/>
          </a:bodyPr>
          <a:lstStyle/>
          <a:p>
            <a:pPr marL="0" indent="0" algn="ctr">
              <a:buNone/>
            </a:pPr>
            <a:endParaRPr lang="en-US" sz="1800" dirty="0" smtClean="0">
              <a:effectLst/>
            </a:endParaRPr>
          </a:p>
          <a:p>
            <a:pPr>
              <a:buFontTx/>
              <a:buChar char="-"/>
            </a:pPr>
            <a:endParaRPr lang="en-US" sz="1800" b="1" dirty="0" smtClean="0"/>
          </a:p>
          <a:p>
            <a:pPr marL="0" indent="0" algn="ctr">
              <a:buNone/>
            </a:pPr>
            <a:r>
              <a:rPr lang="en-US" sz="1800" b="1" dirty="0" smtClean="0"/>
              <a:t>	</a:t>
            </a:r>
            <a:r>
              <a:rPr lang="en-US" sz="1800" dirty="0" smtClean="0"/>
              <a:t>At </a:t>
            </a:r>
            <a:r>
              <a:rPr lang="en-US" sz="1800" dirty="0" err="1" smtClean="0"/>
              <a:t>VoiceSecure</a:t>
            </a:r>
            <a:r>
              <a:rPr lang="en-US" sz="1800" dirty="0" smtClean="0"/>
              <a:t>, we are on the phone.. a lot. One of the common mentions that we hear is:</a:t>
            </a:r>
          </a:p>
          <a:p>
            <a:pPr marL="0" indent="0" algn="ctr">
              <a:buNone/>
            </a:pPr>
            <a:endParaRPr lang="en-US" sz="1800" dirty="0"/>
          </a:p>
          <a:p>
            <a:pPr marL="0" indent="0" algn="ctr">
              <a:buNone/>
            </a:pPr>
            <a:r>
              <a:rPr lang="en-US" sz="1800" dirty="0" smtClean="0"/>
              <a:t>“I forgot the conference PIN code.”</a:t>
            </a:r>
          </a:p>
          <a:p>
            <a:pPr marL="0" indent="0">
              <a:buNone/>
            </a:pPr>
            <a:endParaRPr lang="en-US" sz="1800" dirty="0" smtClean="0"/>
          </a:p>
          <a:p>
            <a:pPr marL="0" indent="0" algn="ctr">
              <a:buNone/>
            </a:pPr>
            <a:r>
              <a:rPr lang="en-US" sz="1800" dirty="0" smtClean="0"/>
              <a:t>Considering that your name is requested when you call in to introduce yourself, we offer the solution to this issue…</a:t>
            </a:r>
            <a:endParaRPr lang="en-US" sz="1800" dirty="0"/>
          </a:p>
          <a:p>
            <a:pPr>
              <a:buFontTx/>
              <a:buChar char="-"/>
            </a:pPr>
            <a:endParaRPr lang="en-US" sz="1800" b="1" dirty="0" smtClean="0"/>
          </a:p>
          <a:p>
            <a:pPr>
              <a:buFontTx/>
              <a:buChar char="-"/>
            </a:pPr>
            <a:r>
              <a:rPr lang="en-US" sz="1800" b="1" dirty="0" smtClean="0"/>
              <a:t>Offline, Personalized Phone </a:t>
            </a:r>
            <a:r>
              <a:rPr lang="en-US" sz="1800" b="1" dirty="0"/>
              <a:t>Number Dial-in </a:t>
            </a:r>
            <a:r>
              <a:rPr lang="en-US" sz="1800" b="1" dirty="0" smtClean="0"/>
              <a:t>Conferencing</a:t>
            </a:r>
          </a:p>
          <a:p>
            <a:pPr>
              <a:buFontTx/>
              <a:buChar char="-"/>
            </a:pPr>
            <a:r>
              <a:rPr lang="en-US" sz="1800" b="1" dirty="0"/>
              <a:t>Web Site Registration / </a:t>
            </a:r>
            <a:r>
              <a:rPr lang="en-US" sz="1800" b="1" dirty="0" smtClean="0"/>
              <a:t>Sign Up</a:t>
            </a:r>
          </a:p>
          <a:p>
            <a:pPr>
              <a:buFontTx/>
              <a:buChar char="-"/>
            </a:pPr>
            <a:r>
              <a:rPr lang="en-US" sz="1800" b="1" dirty="0"/>
              <a:t>Web </a:t>
            </a:r>
            <a:r>
              <a:rPr lang="en-US" sz="1800" b="1" dirty="0" smtClean="0"/>
              <a:t>Based Conference Administrator View</a:t>
            </a:r>
          </a:p>
          <a:p>
            <a:pPr>
              <a:buFontTx/>
              <a:buChar char="-"/>
            </a:pPr>
            <a:r>
              <a:rPr lang="en-US" sz="1800" b="1" dirty="0" smtClean="0">
                <a:effectLst/>
              </a:rPr>
              <a:t>Web Based Desktop &amp; Camera Sharing</a:t>
            </a:r>
            <a:endParaRPr lang="en-US" sz="1800" dirty="0">
              <a:effectLst/>
            </a:endParaRPr>
          </a:p>
          <a:p>
            <a:pPr>
              <a:buFontTx/>
              <a:buChar char="-"/>
            </a:pPr>
            <a:r>
              <a:rPr lang="en-US" sz="1800" b="1" dirty="0" smtClean="0"/>
              <a:t>Mobile </a:t>
            </a:r>
            <a:r>
              <a:rPr lang="en-US" sz="1800" b="1" dirty="0"/>
              <a:t>App Conference Organizer</a:t>
            </a:r>
            <a:r>
              <a:rPr lang="en-US" sz="1800" dirty="0"/>
              <a:t> </a:t>
            </a:r>
            <a:r>
              <a:rPr lang="en-US" sz="1800" dirty="0" smtClean="0"/>
              <a:t>View</a:t>
            </a:r>
          </a:p>
          <a:p>
            <a:pPr>
              <a:buFontTx/>
              <a:buChar char="-"/>
            </a:pPr>
            <a:r>
              <a:rPr lang="en-US" sz="1800" b="1" dirty="0"/>
              <a:t>Mobile App Conference Attendee </a:t>
            </a:r>
            <a:r>
              <a:rPr lang="en-US" sz="1800" dirty="0" smtClean="0"/>
              <a:t>View</a:t>
            </a:r>
          </a:p>
          <a:p>
            <a:pPr>
              <a:buFontTx/>
              <a:buChar char="-"/>
            </a:pPr>
            <a:r>
              <a:rPr lang="en-US" sz="1800" dirty="0" smtClean="0">
                <a:effectLst/>
              </a:rPr>
              <a:t>External Integrations: Skype, </a:t>
            </a:r>
            <a:r>
              <a:rPr lang="en-US" sz="1800" dirty="0" err="1" smtClean="0">
                <a:effectLst/>
              </a:rPr>
              <a:t>Zoho</a:t>
            </a:r>
            <a:r>
              <a:rPr lang="en-US" sz="1800" dirty="0" smtClean="0">
                <a:effectLst/>
              </a:rPr>
              <a:t>, </a:t>
            </a:r>
            <a:r>
              <a:rPr lang="en-US" sz="1800" dirty="0" err="1" smtClean="0">
                <a:effectLst/>
              </a:rPr>
              <a:t>Chargebee</a:t>
            </a:r>
            <a:r>
              <a:rPr lang="en-US" sz="1800" dirty="0" smtClean="0">
                <a:effectLst/>
              </a:rPr>
              <a:t>, </a:t>
            </a:r>
            <a:r>
              <a:rPr lang="en-US" sz="1800" dirty="0" err="1" smtClean="0">
                <a:effectLst/>
              </a:rPr>
              <a:t>BillRun</a:t>
            </a:r>
            <a:r>
              <a:rPr lang="en-US" sz="1800" dirty="0" smtClean="0">
                <a:effectLst/>
              </a:rPr>
              <a:t>, SMS, Slack, among others.</a:t>
            </a:r>
          </a:p>
          <a:p>
            <a:pPr>
              <a:buFontTx/>
              <a:buChar char="-"/>
            </a:pPr>
            <a:endParaRPr lang="en-US" sz="1800" dirty="0">
              <a:effectLst/>
            </a:endParaRPr>
          </a:p>
          <a:p>
            <a:pPr marL="0" indent="0">
              <a:buNone/>
            </a:pPr>
            <a:r>
              <a:rPr lang="en-US" sz="1800" dirty="0" smtClean="0">
                <a:effectLst/>
              </a:rPr>
              <a:t>		</a:t>
            </a:r>
            <a:r>
              <a:rPr lang="en-US" sz="1800" b="1" dirty="0" smtClean="0">
                <a:effectLst/>
              </a:rPr>
              <a:t>…. </a:t>
            </a:r>
            <a:r>
              <a:rPr lang="en-US" sz="1800" b="1" dirty="0">
                <a:effectLst/>
              </a:rPr>
              <a:t>w</a:t>
            </a:r>
            <a:r>
              <a:rPr lang="en-US" sz="1800" b="1" dirty="0" smtClean="0">
                <a:effectLst/>
              </a:rPr>
              <a:t>ith Authentication Driven By “Please Say Your Name.”</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41</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600" dirty="0" err="1" smtClean="0"/>
              <a:t>VoiceSecure</a:t>
            </a:r>
            <a:r>
              <a:rPr lang="en-US" sz="3600" dirty="0" smtClean="0"/>
              <a:t> Conferencing</a:t>
            </a:r>
            <a:endParaRPr lang="en-US" sz="3600" dirty="0"/>
          </a:p>
        </p:txBody>
      </p:sp>
      <p:pic>
        <p:nvPicPr>
          <p:cNvPr id="6" name="Google Shape;241;p32"/>
          <p:cNvPicPr preferRelativeResize="0"/>
          <p:nvPr/>
        </p:nvPicPr>
        <p:blipFill>
          <a:blip r:embed="rId3">
            <a:alphaModFix/>
          </a:blip>
          <a:stretch>
            <a:fillRect/>
          </a:stretch>
        </p:blipFill>
        <p:spPr>
          <a:xfrm>
            <a:off x="8902548" y="3912272"/>
            <a:ext cx="2441943" cy="1988583"/>
          </a:xfrm>
          <a:prstGeom prst="rect">
            <a:avLst/>
          </a:prstGeom>
          <a:noFill/>
          <a:ln>
            <a:noFill/>
          </a:ln>
        </p:spPr>
      </p:pic>
      <p:sp>
        <p:nvSpPr>
          <p:cNvPr id="2" name="TextBox 1"/>
          <p:cNvSpPr txBox="1"/>
          <p:nvPr/>
        </p:nvSpPr>
        <p:spPr>
          <a:xfrm>
            <a:off x="3707673" y="1263698"/>
            <a:ext cx="4933186" cy="369332"/>
          </a:xfrm>
          <a:prstGeom prst="rect">
            <a:avLst/>
          </a:prstGeom>
          <a:noFill/>
        </p:spPr>
        <p:txBody>
          <a:bodyPr wrap="none" rtlCol="0">
            <a:spAutoFit/>
          </a:bodyPr>
          <a:lstStyle/>
          <a:p>
            <a:r>
              <a:rPr lang="en-US" b="1" dirty="0" smtClean="0"/>
              <a:t>A Multi-Channel Biometric Conferencing Platform</a:t>
            </a:r>
            <a:endParaRPr lang="en-US" b="1" dirty="0"/>
          </a:p>
        </p:txBody>
      </p:sp>
    </p:spTree>
    <p:extLst>
      <p:ext uri="{BB962C8B-B14F-4D97-AF65-F5344CB8AC3E}">
        <p14:creationId xmlns:p14="http://schemas.microsoft.com/office/powerpoint/2010/main" val="5465958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a:fillRect/>
          </a:stretch>
        </p:blipFill>
        <p:spPr>
          <a:xfrm>
            <a:off x="9364980" y="259220"/>
            <a:ext cx="2362200" cy="2362200"/>
          </a:xfrm>
          <a:prstGeom prst="rect">
            <a:avLst/>
          </a:prstGeom>
        </p:spPr>
      </p:pic>
      <p:sp>
        <p:nvSpPr>
          <p:cNvPr id="3" name="Content Placeholder 2"/>
          <p:cNvSpPr>
            <a:spLocks noGrp="1"/>
          </p:cNvSpPr>
          <p:nvPr>
            <p:ph idx="1"/>
          </p:nvPr>
        </p:nvSpPr>
        <p:spPr>
          <a:xfrm>
            <a:off x="617220" y="1259712"/>
            <a:ext cx="11109960" cy="4866458"/>
          </a:xfrm>
        </p:spPr>
        <p:txBody>
          <a:bodyPr>
            <a:normAutofit/>
          </a:bodyPr>
          <a:lstStyle/>
          <a:p>
            <a:pPr marL="0" indent="0" algn="ctr">
              <a:buNone/>
            </a:pPr>
            <a:r>
              <a:rPr lang="en-US" sz="2400" b="1" dirty="0" smtClean="0">
                <a:effectLst/>
              </a:rPr>
              <a:t>Online Gaming Platform</a:t>
            </a:r>
            <a:endParaRPr lang="en-US" sz="2400" b="1" dirty="0" smtClean="0">
              <a:effectLst/>
            </a:endParaRPr>
          </a:p>
          <a:p>
            <a:pPr>
              <a:buFontTx/>
              <a:buChar char="-"/>
            </a:pPr>
            <a:endParaRPr lang="en-US" sz="1800" b="1" dirty="0" smtClean="0"/>
          </a:p>
          <a:p>
            <a:pPr marL="0" indent="0" algn="ctr">
              <a:buNone/>
            </a:pPr>
            <a:r>
              <a:rPr lang="en-US" sz="1800" b="1" dirty="0" smtClean="0"/>
              <a:t>	</a:t>
            </a:r>
            <a:endParaRPr lang="en-US" sz="1800" b="1"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42</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600" dirty="0" smtClean="0"/>
              <a:t>Formula One</a:t>
            </a:r>
            <a:endParaRPr lang="en-US" sz="3600" dirty="0"/>
          </a:p>
        </p:txBody>
      </p:sp>
      <p:sp>
        <p:nvSpPr>
          <p:cNvPr id="12" name="TextBox 11"/>
          <p:cNvSpPr txBox="1"/>
          <p:nvPr/>
        </p:nvSpPr>
        <p:spPr>
          <a:xfrm>
            <a:off x="191496" y="1440320"/>
            <a:ext cx="8018260" cy="5632312"/>
          </a:xfrm>
          <a:prstGeom prst="rect">
            <a:avLst/>
          </a:prstGeom>
          <a:noFill/>
        </p:spPr>
        <p:txBody>
          <a:bodyPr wrap="square" rtlCol="0">
            <a:spAutoFit/>
          </a:bodyPr>
          <a:lstStyle/>
          <a:p>
            <a:endParaRPr lang="en-US" dirty="0" smtClean="0"/>
          </a:p>
          <a:p>
            <a:endParaRPr lang="en-US" dirty="0"/>
          </a:p>
          <a:p>
            <a:pPr marL="285750" indent="-285750">
              <a:buFont typeface="Arial"/>
              <a:buChar char="•"/>
            </a:pPr>
            <a:r>
              <a:rPr lang="en-US" dirty="0" smtClean="0"/>
              <a:t>Unique </a:t>
            </a:r>
            <a:r>
              <a:rPr lang="en-US" dirty="0"/>
              <a:t>computer vision solutions to help gaming operators verify player age, </a:t>
            </a:r>
            <a:endParaRPr lang="en-US" dirty="0" smtClean="0"/>
          </a:p>
          <a:p>
            <a:r>
              <a:rPr lang="en-US" dirty="0" smtClean="0"/>
              <a:t>      improve sign-up rates and beat cyber-criminals, fraudsters with easy KYC.</a:t>
            </a:r>
          </a:p>
          <a:p>
            <a:endParaRPr lang="en-US" dirty="0" smtClean="0"/>
          </a:p>
          <a:p>
            <a:pPr marL="285750" indent="-285750">
              <a:buFont typeface="Arial"/>
              <a:buChar char="•"/>
            </a:pPr>
            <a:r>
              <a:rPr lang="en-US" dirty="0" smtClean="0"/>
              <a:t>Conduct KYC &amp; Age </a:t>
            </a:r>
            <a:r>
              <a:rPr lang="en-US" dirty="0"/>
              <a:t>verification</a:t>
            </a:r>
          </a:p>
          <a:p>
            <a:endParaRPr lang="en-US" dirty="0" smtClean="0"/>
          </a:p>
          <a:p>
            <a:pPr marL="285750" indent="-285750">
              <a:buFont typeface="Arial"/>
              <a:buChar char="•"/>
            </a:pPr>
            <a:r>
              <a:rPr lang="en-US" dirty="0" smtClean="0"/>
              <a:t>Reduce </a:t>
            </a:r>
            <a:r>
              <a:rPr lang="en-US" dirty="0"/>
              <a:t>on-boarding processes to seconds</a:t>
            </a:r>
          </a:p>
          <a:p>
            <a:endParaRPr lang="en-US" dirty="0" smtClean="0"/>
          </a:p>
          <a:p>
            <a:pPr marL="285750" indent="-285750">
              <a:buFont typeface="Arial"/>
              <a:buChar char="•"/>
            </a:pPr>
            <a:r>
              <a:rPr lang="en-US" dirty="0" smtClean="0"/>
              <a:t>Automate </a:t>
            </a:r>
            <a:r>
              <a:rPr lang="en-US" dirty="0"/>
              <a:t>manual </a:t>
            </a:r>
            <a:r>
              <a:rPr lang="en-US" dirty="0" smtClean="0"/>
              <a:t>processes</a:t>
            </a:r>
          </a:p>
          <a:p>
            <a:pPr marL="285750" indent="-285750">
              <a:buFont typeface="Arial"/>
              <a:buChar char="•"/>
            </a:pPr>
            <a:endParaRPr lang="en-US" dirty="0"/>
          </a:p>
          <a:p>
            <a:pPr marL="285750" indent="-285750">
              <a:buFont typeface="Arial"/>
              <a:buChar char="•"/>
            </a:pPr>
            <a:r>
              <a:rPr lang="en-US" dirty="0" smtClean="0"/>
              <a:t>“</a:t>
            </a:r>
            <a:r>
              <a:rPr lang="en-US" dirty="0" err="1" smtClean="0"/>
              <a:t>Selfie</a:t>
            </a:r>
            <a:r>
              <a:rPr lang="en-US" dirty="0" smtClean="0"/>
              <a:t>” </a:t>
            </a:r>
            <a:r>
              <a:rPr lang="en-US" dirty="0" err="1" smtClean="0"/>
              <a:t>Liveness</a:t>
            </a:r>
            <a:r>
              <a:rPr lang="en-US" dirty="0" smtClean="0"/>
              <a:t> Detection </a:t>
            </a:r>
            <a:endParaRPr lang="en-US" dirty="0"/>
          </a:p>
          <a:p>
            <a:pPr marL="285750" indent="-285750">
              <a:buFont typeface="Arial"/>
              <a:buChar char="•"/>
            </a:pPr>
            <a:endParaRPr lang="en-US" dirty="0" smtClean="0"/>
          </a:p>
          <a:p>
            <a:pPr marL="285750" indent="-285750">
              <a:buFont typeface="Arial"/>
              <a:buChar char="•"/>
            </a:pPr>
            <a:r>
              <a:rPr lang="en-US" dirty="0" smtClean="0"/>
              <a:t> Government ID Picture Verification </a:t>
            </a:r>
          </a:p>
          <a:p>
            <a:pPr marL="285750" indent="-285750">
              <a:buFont typeface="Arial"/>
              <a:buChar char="•"/>
            </a:pPr>
            <a:endParaRPr lang="en-US" dirty="0"/>
          </a:p>
          <a:p>
            <a:pPr marL="285750" indent="-285750">
              <a:buFont typeface="Arial"/>
              <a:buChar char="•"/>
            </a:pPr>
            <a:r>
              <a:rPr lang="en-US" dirty="0" smtClean="0"/>
              <a:t>Interregional Sports Group earned Rights to sub-license betting to</a:t>
            </a:r>
          </a:p>
          <a:p>
            <a:r>
              <a:rPr lang="en-US" dirty="0"/>
              <a:t> </a:t>
            </a:r>
            <a:r>
              <a:rPr lang="en-US" dirty="0" smtClean="0"/>
              <a:t>     select brands. </a:t>
            </a:r>
            <a:r>
              <a:rPr lang="en-US" b="1" dirty="0" smtClean="0"/>
              <a:t>ISG needs our services for Identity / Location Resolution.</a:t>
            </a:r>
          </a:p>
          <a:p>
            <a:pPr marL="285750" indent="-285750">
              <a:buFont typeface="Arial"/>
              <a:buChar char="•"/>
            </a:pPr>
            <a:endParaRPr lang="en-US" dirty="0"/>
          </a:p>
          <a:p>
            <a:pPr marL="285750" indent="-285750">
              <a:buFont typeface="Arial"/>
              <a:buChar char="•"/>
            </a:pPr>
            <a:endParaRPr lang="en-US" dirty="0"/>
          </a:p>
          <a:p>
            <a:endParaRPr lang="en-US" dirty="0"/>
          </a:p>
        </p:txBody>
      </p:sp>
      <p:pic>
        <p:nvPicPr>
          <p:cNvPr id="15" name="Picture 14"/>
          <p:cNvPicPr>
            <a:picLocks noChangeAspect="1"/>
          </p:cNvPicPr>
          <p:nvPr/>
        </p:nvPicPr>
        <p:blipFill>
          <a:blip r:embed="rId4"/>
          <a:stretch>
            <a:fillRect/>
          </a:stretch>
        </p:blipFill>
        <p:spPr>
          <a:xfrm>
            <a:off x="9146252" y="2005161"/>
            <a:ext cx="2580928" cy="778910"/>
          </a:xfrm>
          <a:prstGeom prst="rect">
            <a:avLst/>
          </a:prstGeom>
          <a:solidFill>
            <a:schemeClr val="tx1"/>
          </a:solidFill>
        </p:spPr>
      </p:pic>
      <p:pic>
        <p:nvPicPr>
          <p:cNvPr id="10" name="Picture 9"/>
          <p:cNvPicPr>
            <a:picLocks noChangeAspect="1"/>
          </p:cNvPicPr>
          <p:nvPr/>
        </p:nvPicPr>
        <p:blipFill>
          <a:blip r:embed="rId5"/>
          <a:stretch>
            <a:fillRect/>
          </a:stretch>
        </p:blipFill>
        <p:spPr>
          <a:xfrm>
            <a:off x="7997818" y="3661274"/>
            <a:ext cx="1696637" cy="2181391"/>
          </a:xfrm>
          <a:prstGeom prst="rect">
            <a:avLst/>
          </a:prstGeom>
        </p:spPr>
      </p:pic>
      <p:pic>
        <p:nvPicPr>
          <p:cNvPr id="11" name="Picture 10"/>
          <p:cNvPicPr>
            <a:picLocks noChangeAspect="1"/>
          </p:cNvPicPr>
          <p:nvPr/>
        </p:nvPicPr>
        <p:blipFill>
          <a:blip r:embed="rId6"/>
          <a:stretch>
            <a:fillRect/>
          </a:stretch>
        </p:blipFill>
        <p:spPr>
          <a:xfrm>
            <a:off x="9914928" y="3575573"/>
            <a:ext cx="1812252" cy="2267092"/>
          </a:xfrm>
          <a:prstGeom prst="rect">
            <a:avLst/>
          </a:prstGeom>
        </p:spPr>
      </p:pic>
    </p:spTree>
    <p:extLst>
      <p:ext uri="{BB962C8B-B14F-4D97-AF65-F5344CB8AC3E}">
        <p14:creationId xmlns:p14="http://schemas.microsoft.com/office/powerpoint/2010/main" val="17945630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85000" lnSpcReduction="10000"/>
          </a:bodyPr>
          <a:lstStyle/>
          <a:p>
            <a:pPr marL="0" indent="0" algn="ctr">
              <a:buNone/>
            </a:pPr>
            <a:r>
              <a:rPr lang="en-US" dirty="0" smtClean="0">
                <a:effectLst/>
              </a:rPr>
              <a:t>About Opus Research</a:t>
            </a:r>
          </a:p>
          <a:p>
            <a:pPr marL="0" indent="0" algn="ctr">
              <a:buNone/>
            </a:pPr>
            <a:endParaRPr lang="en-US" dirty="0" smtClean="0">
              <a:effectLst/>
            </a:endParaRPr>
          </a:p>
          <a:p>
            <a:pPr marL="0" indent="0" algn="just">
              <a:buNone/>
            </a:pPr>
            <a:r>
              <a:rPr lang="en-US" dirty="0" smtClean="0">
                <a:effectLst/>
              </a:rPr>
              <a:t>Opus Research is a diversified advisory and analysis firm providing critical insight on software and services that support multimodal customer care. Opus Research is focused on “Conversational Commerce,” the merging of intelligent assistant technologies, contact center automation, intelligent authentication, enterprise collaboration and mobile commerce. </a:t>
            </a:r>
          </a:p>
          <a:p>
            <a:pPr marL="0" indent="0" algn="ctr">
              <a:buNone/>
            </a:pPr>
            <a:endParaRPr lang="en-US" dirty="0">
              <a:effectLst/>
            </a:endParaRPr>
          </a:p>
          <a:p>
            <a:pPr marL="0" indent="0" algn="just">
              <a:buNone/>
            </a:pPr>
            <a:r>
              <a:rPr lang="en-US" dirty="0" smtClean="0">
                <a:effectLst/>
              </a:rPr>
              <a:t>Opus Research organizes and produces industry-leading events that feature case studies, in-depth panel discussions and unprecedented networking opportunities for enterprises, customers, solutions providers, and technology vendors to foster new business opportunities in emerging markets.</a:t>
            </a:r>
          </a:p>
          <a:p>
            <a:pPr marL="0" indent="0" algn="just">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43</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Opus Research</a:t>
            </a:r>
            <a:endParaRPr lang="en-US" dirty="0"/>
          </a:p>
        </p:txBody>
      </p:sp>
    </p:spTree>
    <p:extLst>
      <p:ext uri="{BB962C8B-B14F-4D97-AF65-F5344CB8AC3E}">
        <p14:creationId xmlns:p14="http://schemas.microsoft.com/office/powerpoint/2010/main" val="24473516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9204" y="2191711"/>
            <a:ext cx="7678955" cy="4866458"/>
          </a:xfrm>
        </p:spPr>
        <p:txBody>
          <a:bodyPr>
            <a:normAutofit/>
          </a:bodyPr>
          <a:lstStyle/>
          <a:p>
            <a:pPr marL="1257237" lvl="3" indent="0">
              <a:buNone/>
            </a:pPr>
            <a:r>
              <a:rPr lang="en-US" sz="1800" dirty="0" smtClean="0">
                <a:effectLst/>
              </a:rPr>
              <a:t>• Advisory Services for ‘Conversational Commerce’</a:t>
            </a:r>
          </a:p>
          <a:p>
            <a:pPr marL="1257237" lvl="3" indent="0">
              <a:buNone/>
            </a:pPr>
            <a:r>
              <a:rPr lang="en-US" sz="1800" dirty="0" smtClean="0">
                <a:effectLst/>
              </a:rPr>
              <a:t>			– Intelligent Assistance</a:t>
            </a:r>
          </a:p>
          <a:p>
            <a:pPr marL="1257237" lvl="3" indent="0">
              <a:buNone/>
            </a:pPr>
            <a:r>
              <a:rPr lang="en-US" sz="1800" dirty="0" smtClean="0">
                <a:effectLst/>
              </a:rPr>
              <a:t>			– Intelligent Authentication</a:t>
            </a:r>
          </a:p>
          <a:p>
            <a:pPr marL="1257237" lvl="3" indent="0">
              <a:buNone/>
            </a:pPr>
            <a:r>
              <a:rPr lang="en-US" sz="1800" dirty="0" smtClean="0">
                <a:effectLst/>
              </a:rPr>
              <a:t>			– Conversational Intelligence</a:t>
            </a:r>
          </a:p>
          <a:p>
            <a:pPr marL="1257237" lvl="3" indent="0">
              <a:buNone/>
            </a:pPr>
            <a:endParaRPr lang="en-US" sz="1800" dirty="0" smtClean="0">
              <a:effectLst/>
            </a:endParaRPr>
          </a:p>
          <a:p>
            <a:pPr marL="1257237" lvl="3" indent="0">
              <a:buNone/>
            </a:pPr>
            <a:r>
              <a:rPr lang="en-US" sz="1800" dirty="0" smtClean="0">
                <a:effectLst/>
              </a:rPr>
              <a:t>• Bespoke Consulting</a:t>
            </a:r>
          </a:p>
          <a:p>
            <a:pPr marL="1257237" lvl="3" indent="0">
              <a:buNone/>
            </a:pPr>
            <a:r>
              <a:rPr lang="en-US" sz="1800" dirty="0" smtClean="0">
                <a:effectLst/>
              </a:rPr>
              <a:t>			– Exec/Board Advisory on Specific Strategic </a:t>
            </a:r>
          </a:p>
          <a:p>
            <a:pPr marL="1257237" lvl="3" indent="0">
              <a:buNone/>
            </a:pPr>
            <a:r>
              <a:rPr lang="en-US" sz="1800" dirty="0">
                <a:effectLst/>
              </a:rPr>
              <a:t>	</a:t>
            </a:r>
            <a:r>
              <a:rPr lang="en-US" sz="1800" dirty="0" smtClean="0">
                <a:effectLst/>
              </a:rPr>
              <a:t>		    Issues and Opportunities</a:t>
            </a:r>
          </a:p>
          <a:p>
            <a:pPr marL="1257237" lvl="3" indent="0">
              <a:buNone/>
            </a:pPr>
            <a:r>
              <a:rPr lang="en-US" sz="1800" dirty="0" smtClean="0">
                <a:effectLst/>
              </a:rPr>
              <a:t>			– Strategic Solution Crafting</a:t>
            </a:r>
          </a:p>
          <a:p>
            <a:pPr marL="1257237" lvl="3" indent="0">
              <a:buNone/>
            </a:pPr>
            <a:r>
              <a:rPr lang="en-US" sz="1800" dirty="0" smtClean="0">
                <a:effectLst/>
              </a:rPr>
              <a:t>			– Project Oversight, at </a:t>
            </a:r>
            <a:r>
              <a:rPr lang="en-US" sz="1800" dirty="0" err="1" smtClean="0">
                <a:effectLst/>
              </a:rPr>
              <a:t>Steerco</a:t>
            </a:r>
            <a:r>
              <a:rPr lang="en-US" sz="1800" dirty="0" smtClean="0">
                <a:effectLst/>
              </a:rPr>
              <a:t> Level</a:t>
            </a:r>
          </a:p>
          <a:p>
            <a:pPr marL="1257237" lvl="3" indent="0">
              <a:buNone/>
            </a:pPr>
            <a:r>
              <a:rPr lang="en-US" sz="1800" dirty="0" smtClean="0">
                <a:effectLst/>
              </a:rPr>
              <a:t>			– Program Management</a:t>
            </a:r>
          </a:p>
          <a:p>
            <a:pPr marL="1257237" lvl="3" indent="0">
              <a:buNone/>
            </a:pPr>
            <a:endParaRPr lang="en-US" sz="1800"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44</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Opus Research</a:t>
            </a:r>
            <a:br>
              <a:rPr lang="en-US" dirty="0" smtClean="0"/>
            </a:br>
            <a:r>
              <a:rPr lang="en-US" sz="3100" dirty="0" smtClean="0">
                <a:effectLst/>
              </a:rPr>
              <a:t>Portfolio of Services</a:t>
            </a:r>
            <a:br>
              <a:rPr lang="en-US" sz="3100" dirty="0" smtClean="0">
                <a:effectLst/>
              </a:rPr>
            </a:br>
            <a:endParaRPr lang="en-US" dirty="0"/>
          </a:p>
        </p:txBody>
      </p:sp>
      <p:sp>
        <p:nvSpPr>
          <p:cNvPr id="6" name="Content Placeholder 2"/>
          <p:cNvSpPr txBox="1">
            <a:spLocks/>
          </p:cNvSpPr>
          <p:nvPr/>
        </p:nvSpPr>
        <p:spPr>
          <a:xfrm>
            <a:off x="5229918" y="2212193"/>
            <a:ext cx="11109960" cy="4866458"/>
          </a:xfrm>
          <a:prstGeom prst="rect">
            <a:avLst/>
          </a:prstGeom>
        </p:spPr>
        <p:txBody>
          <a:bodyPr vert="horz" lIns="91435" tIns="45718" rIns="91435" bIns="45718" rtlCol="0">
            <a:normAutofit/>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1257237" lvl="3" indent="0">
              <a:buFont typeface="Arial"/>
              <a:buNone/>
            </a:pPr>
            <a:r>
              <a:rPr lang="en-US" sz="1800" dirty="0" smtClean="0">
                <a:effectLst/>
              </a:rPr>
              <a:t>• Events</a:t>
            </a:r>
          </a:p>
          <a:p>
            <a:pPr marL="1257237" lvl="3" indent="0">
              <a:buFont typeface="Arial"/>
              <a:buNone/>
            </a:pPr>
            <a:r>
              <a:rPr lang="en-US" sz="1800" dirty="0" smtClean="0">
                <a:effectLst/>
              </a:rPr>
              <a:t>			– Conversational Commerce Conference (C3)</a:t>
            </a:r>
          </a:p>
          <a:p>
            <a:pPr marL="1257237" lvl="3" indent="0">
              <a:buFont typeface="Arial"/>
              <a:buNone/>
            </a:pPr>
            <a:r>
              <a:rPr lang="en-US" sz="1800" dirty="0" smtClean="0">
                <a:effectLst/>
              </a:rPr>
              <a:t>			– Domain-specific Roadshows &amp; Summits</a:t>
            </a:r>
          </a:p>
          <a:p>
            <a:pPr marL="1257237" lvl="3" indent="0">
              <a:buFont typeface="Arial"/>
              <a:buNone/>
            </a:pPr>
            <a:endParaRPr lang="en-US" sz="1800" dirty="0" smtClean="0">
              <a:effectLst/>
            </a:endParaRPr>
          </a:p>
          <a:p>
            <a:pPr marL="1257237" lvl="3" indent="0">
              <a:buFont typeface="Arial"/>
              <a:buNone/>
            </a:pPr>
            <a:endParaRPr lang="en-US" sz="1800" dirty="0" smtClean="0">
              <a:effectLst/>
            </a:endParaRPr>
          </a:p>
          <a:p>
            <a:pPr marL="1257237" lvl="3" indent="0">
              <a:buFont typeface="Arial"/>
              <a:buNone/>
            </a:pPr>
            <a:r>
              <a:rPr lang="en-US" sz="1800" dirty="0" smtClean="0">
                <a:effectLst/>
              </a:rPr>
              <a:t>• Research, Marketing, Though Leadership and Awareness</a:t>
            </a:r>
          </a:p>
          <a:p>
            <a:pPr marL="1257237" lvl="3" indent="0">
              <a:buFont typeface="Arial"/>
              <a:buNone/>
            </a:pPr>
            <a:r>
              <a:rPr lang="en-US" sz="1800" dirty="0" smtClean="0">
                <a:effectLst/>
              </a:rPr>
              <a:t>			– Research Reports</a:t>
            </a:r>
          </a:p>
          <a:p>
            <a:pPr marL="1257237" lvl="3" indent="0">
              <a:buFont typeface="Arial"/>
              <a:buNone/>
            </a:pPr>
            <a:r>
              <a:rPr lang="en-US" sz="1800" dirty="0" smtClean="0">
                <a:effectLst/>
              </a:rPr>
              <a:t>			– Decision-Maker Surveys, Analysis</a:t>
            </a:r>
          </a:p>
          <a:p>
            <a:pPr marL="1257237" lvl="3" indent="0">
              <a:buFont typeface="Arial"/>
              <a:buNone/>
            </a:pPr>
            <a:r>
              <a:rPr lang="en-US" sz="1800" dirty="0" smtClean="0">
                <a:effectLst/>
              </a:rPr>
              <a:t>			– White Papers</a:t>
            </a:r>
          </a:p>
          <a:p>
            <a:pPr marL="1257237" lvl="3" indent="0">
              <a:buFont typeface="Arial"/>
              <a:buNone/>
            </a:pPr>
            <a:r>
              <a:rPr lang="en-US" sz="1800" dirty="0" smtClean="0">
                <a:effectLst/>
              </a:rPr>
              <a:t>			– Webinars</a:t>
            </a:r>
            <a:endParaRPr lang="en-US" sz="1800" dirty="0">
              <a:effectLst/>
            </a:endParaRPr>
          </a:p>
        </p:txBody>
      </p:sp>
      <p:sp>
        <p:nvSpPr>
          <p:cNvPr id="7" name="Content Placeholder 2"/>
          <p:cNvSpPr txBox="1">
            <a:spLocks/>
          </p:cNvSpPr>
          <p:nvPr/>
        </p:nvSpPr>
        <p:spPr>
          <a:xfrm>
            <a:off x="769620" y="1412112"/>
            <a:ext cx="11109960" cy="4866458"/>
          </a:xfrm>
          <a:prstGeom prst="rect">
            <a:avLst/>
          </a:prstGeom>
        </p:spPr>
        <p:txBody>
          <a:bodyPr vert="horz" lIns="91435" tIns="45718" rIns="91435" bIns="45718" rtlCol="0">
            <a:normAutofit/>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US" sz="6000" dirty="0" smtClean="0">
              <a:effectLst/>
            </a:endParaRPr>
          </a:p>
        </p:txBody>
      </p:sp>
    </p:spTree>
    <p:extLst>
      <p:ext uri="{BB962C8B-B14F-4D97-AF65-F5344CB8AC3E}">
        <p14:creationId xmlns:p14="http://schemas.microsoft.com/office/powerpoint/2010/main" val="7780801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r>
              <a:rPr lang="en-US" sz="2400" dirty="0" smtClean="0">
                <a:effectLst/>
              </a:rPr>
              <a:t>Partial List of Opus Research Clients</a:t>
            </a:r>
          </a:p>
          <a:p>
            <a:pPr marL="1257237" lvl="3" indent="0" algn="ctr">
              <a:buNone/>
            </a:pPr>
            <a:endParaRPr lang="en-US" sz="3200" dirty="0" smtClean="0">
              <a:effectLst/>
            </a:endParaRPr>
          </a:p>
          <a:p>
            <a:pPr marL="1257237" lvl="3" indent="0">
              <a:buNone/>
            </a:pPr>
            <a:endParaRPr lang="en-US" sz="1000"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45</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Opus Research</a:t>
            </a:r>
            <a:endParaRPr lang="en-US" dirty="0"/>
          </a:p>
        </p:txBody>
      </p:sp>
      <p:pic>
        <p:nvPicPr>
          <p:cNvPr id="2" name="Picture 1"/>
          <p:cNvPicPr>
            <a:picLocks noChangeAspect="1"/>
          </p:cNvPicPr>
          <p:nvPr/>
        </p:nvPicPr>
        <p:blipFill>
          <a:blip r:embed="rId3"/>
          <a:stretch>
            <a:fillRect/>
          </a:stretch>
        </p:blipFill>
        <p:spPr>
          <a:xfrm>
            <a:off x="501868" y="1755399"/>
            <a:ext cx="11504540" cy="4592946"/>
          </a:xfrm>
          <a:prstGeom prst="rect">
            <a:avLst/>
          </a:prstGeom>
        </p:spPr>
      </p:pic>
    </p:spTree>
    <p:extLst>
      <p:ext uri="{BB962C8B-B14F-4D97-AF65-F5344CB8AC3E}">
        <p14:creationId xmlns:p14="http://schemas.microsoft.com/office/powerpoint/2010/main" val="41311909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46</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Opus Research – Intelligent Assistant Landscape</a:t>
            </a:r>
            <a:endParaRPr lang="en-US" dirty="0"/>
          </a:p>
        </p:txBody>
      </p:sp>
      <p:pic>
        <p:nvPicPr>
          <p:cNvPr id="6" name="Picture 5" descr="IA Landscap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2453" y="1259712"/>
            <a:ext cx="9388136" cy="5082758"/>
          </a:xfrm>
          <a:prstGeom prst="rect">
            <a:avLst/>
          </a:prstGeom>
        </p:spPr>
      </p:pic>
    </p:spTree>
    <p:extLst>
      <p:ext uri="{BB962C8B-B14F-4D97-AF65-F5344CB8AC3E}">
        <p14:creationId xmlns:p14="http://schemas.microsoft.com/office/powerpoint/2010/main" val="20980992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47</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Patent Overview</a:t>
            </a:r>
            <a:endParaRPr lang="en-US" dirty="0"/>
          </a:p>
        </p:txBody>
      </p:sp>
      <p:sp>
        <p:nvSpPr>
          <p:cNvPr id="6" name="Google Shape;404;p42"/>
          <p:cNvSpPr txBox="1"/>
          <p:nvPr/>
        </p:nvSpPr>
        <p:spPr>
          <a:xfrm>
            <a:off x="915587" y="1140079"/>
            <a:ext cx="10985837" cy="4465800"/>
          </a:xfrm>
          <a:prstGeom prst="rect">
            <a:avLst/>
          </a:prstGeom>
          <a:noFill/>
          <a:ln>
            <a:noFill/>
          </a:ln>
        </p:spPr>
        <p:txBody>
          <a:bodyPr spcFirstLastPara="1" wrap="square" lIns="73125" tIns="38025" rIns="73125" bIns="38025" anchor="t" anchorCtr="0">
            <a:noAutofit/>
          </a:bodyPr>
          <a:lstStyle/>
          <a:p>
            <a:pPr marL="0" marR="0" lvl="0" indent="0" rtl="0">
              <a:spcBef>
                <a:spcPts val="0"/>
              </a:spcBef>
              <a:spcAft>
                <a:spcPts val="0"/>
              </a:spcAft>
              <a:buNone/>
            </a:pPr>
            <a:endParaRPr sz="1200" dirty="0">
              <a:solidFill>
                <a:schemeClr val="bg1">
                  <a:lumMod val="50000"/>
                </a:schemeClr>
              </a:solidFill>
              <a:latin typeface="Montserrat"/>
              <a:ea typeface="Montserrat"/>
              <a:cs typeface="Montserrat"/>
              <a:sym typeface="Montserrat"/>
            </a:endParaRPr>
          </a:p>
          <a:p>
            <a:pPr marL="278606" indent="-256381">
              <a:buClr>
                <a:srgbClr val="6492FF"/>
              </a:buClr>
              <a:buSzPts val="1600"/>
              <a:buFont typeface="Arial"/>
              <a:buChar char="❏"/>
            </a:pPr>
            <a:r>
              <a:rPr lang="en-GB" sz="1600" b="1" dirty="0">
                <a:solidFill>
                  <a:schemeClr val="bg1">
                    <a:lumMod val="50000"/>
                  </a:schemeClr>
                </a:solidFill>
                <a:latin typeface="Montserrat"/>
                <a:ea typeface="Montserrat"/>
                <a:cs typeface="Montserrat"/>
                <a:sym typeface="Montserrat"/>
              </a:rPr>
              <a:t>UK patent GB2465782</a:t>
            </a:r>
            <a:r>
              <a:rPr lang="en-GB" sz="1600" dirty="0">
                <a:solidFill>
                  <a:schemeClr val="bg1">
                    <a:lumMod val="50000"/>
                  </a:schemeClr>
                </a:solidFill>
                <a:latin typeface="Montserrat"/>
                <a:ea typeface="Montserrat"/>
                <a:cs typeface="Montserrat"/>
                <a:sym typeface="Montserrat"/>
              </a:rPr>
              <a:t>, granted 13</a:t>
            </a:r>
            <a:r>
              <a:rPr lang="en-GB" sz="1600" baseline="30000" dirty="0">
                <a:solidFill>
                  <a:schemeClr val="bg1">
                    <a:lumMod val="50000"/>
                  </a:schemeClr>
                </a:solidFill>
                <a:latin typeface="Montserrat"/>
                <a:ea typeface="Montserrat"/>
                <a:cs typeface="Montserrat"/>
                <a:sym typeface="Montserrat"/>
              </a:rPr>
              <a:t>th</a:t>
            </a:r>
            <a:r>
              <a:rPr lang="en-GB" sz="1600" dirty="0">
                <a:solidFill>
                  <a:schemeClr val="bg1">
                    <a:lumMod val="50000"/>
                  </a:schemeClr>
                </a:solidFill>
                <a:latin typeface="Montserrat"/>
                <a:ea typeface="Montserrat"/>
                <a:cs typeface="Montserrat"/>
                <a:sym typeface="Montserrat"/>
              </a:rPr>
              <a:t> April 2016. </a:t>
            </a:r>
            <a:br>
              <a:rPr lang="en-GB" sz="1600" dirty="0">
                <a:solidFill>
                  <a:schemeClr val="bg1">
                    <a:lumMod val="50000"/>
                  </a:schemeClr>
                </a:solidFill>
                <a:latin typeface="Montserrat"/>
                <a:ea typeface="Montserrat"/>
                <a:cs typeface="Montserrat"/>
                <a:sym typeface="Montserrat"/>
              </a:rPr>
            </a:br>
            <a:r>
              <a:rPr lang="en-GB" sz="1600" dirty="0">
                <a:solidFill>
                  <a:schemeClr val="bg1">
                    <a:lumMod val="50000"/>
                  </a:schemeClr>
                </a:solidFill>
                <a:latin typeface="Montserrat"/>
                <a:ea typeface="Montserrat"/>
                <a:cs typeface="Montserrat"/>
                <a:sym typeface="Montserrat"/>
              </a:rPr>
              <a:t>This patent claims priority from UK patent application no 0821766.3, publication number 2465782; filed 28th Nov. </a:t>
            </a:r>
            <a:r>
              <a:rPr lang="en-GB" sz="1600" dirty="0" smtClean="0">
                <a:solidFill>
                  <a:schemeClr val="bg1">
                    <a:lumMod val="50000"/>
                  </a:schemeClr>
                </a:solidFill>
                <a:latin typeface="Montserrat"/>
                <a:ea typeface="Montserrat"/>
                <a:cs typeface="Montserrat"/>
                <a:sym typeface="Montserrat"/>
              </a:rPr>
              <a:t>2008.  Note. A continuation-in-part patent has subsequently been filed in the US and UK that extends the granted patent to cover other biometric modalities. </a:t>
            </a:r>
            <a:endParaRPr sz="1600" dirty="0">
              <a:solidFill>
                <a:schemeClr val="bg1">
                  <a:lumMod val="50000"/>
                </a:schemeClr>
              </a:solidFill>
              <a:latin typeface="Montserrat"/>
              <a:ea typeface="Montserrat"/>
              <a:cs typeface="Montserrat"/>
              <a:sym typeface="Montserrat"/>
            </a:endParaRPr>
          </a:p>
          <a:p>
            <a:pPr marL="278606" marR="0" lvl="0" indent="0" rtl="0">
              <a:spcBef>
                <a:spcPts val="0"/>
              </a:spcBef>
              <a:spcAft>
                <a:spcPts val="0"/>
              </a:spcAft>
              <a:buNone/>
            </a:pPr>
            <a:endParaRPr sz="1600" dirty="0">
              <a:solidFill>
                <a:schemeClr val="bg1">
                  <a:lumMod val="50000"/>
                </a:schemeClr>
              </a:solidFill>
              <a:latin typeface="Montserrat"/>
              <a:ea typeface="Montserrat"/>
              <a:cs typeface="Montserrat"/>
              <a:sym typeface="Montserrat"/>
            </a:endParaRPr>
          </a:p>
          <a:p>
            <a:pPr marL="278606" marR="0" lvl="0" indent="-256381" rtl="0">
              <a:spcBef>
                <a:spcPts val="0"/>
              </a:spcBef>
              <a:spcAft>
                <a:spcPts val="0"/>
              </a:spcAft>
              <a:buClr>
                <a:srgbClr val="6492FF"/>
              </a:buClr>
              <a:buSzPts val="1600"/>
              <a:buFont typeface="Arial"/>
              <a:buChar char="❏"/>
            </a:pPr>
            <a:r>
              <a:rPr lang="en-GB" sz="1600" b="1" dirty="0">
                <a:solidFill>
                  <a:schemeClr val="bg1">
                    <a:lumMod val="50000"/>
                  </a:schemeClr>
                </a:solidFill>
                <a:latin typeface="Montserrat"/>
                <a:ea typeface="Montserrat"/>
                <a:cs typeface="Montserrat"/>
                <a:sym typeface="Montserrat"/>
              </a:rPr>
              <a:t>US patent 9,311,546.B2</a:t>
            </a:r>
            <a:r>
              <a:rPr lang="en-GB" sz="1600" dirty="0">
                <a:solidFill>
                  <a:schemeClr val="bg1">
                    <a:lumMod val="50000"/>
                  </a:schemeClr>
                </a:solidFill>
                <a:latin typeface="Montserrat"/>
                <a:ea typeface="Montserrat"/>
                <a:cs typeface="Montserrat"/>
                <a:sym typeface="Montserrat"/>
              </a:rPr>
              <a:t>, granted 12</a:t>
            </a:r>
            <a:r>
              <a:rPr lang="en-GB" sz="1600" baseline="30000" dirty="0">
                <a:solidFill>
                  <a:schemeClr val="bg1">
                    <a:lumMod val="50000"/>
                  </a:schemeClr>
                </a:solidFill>
                <a:latin typeface="Montserrat"/>
                <a:ea typeface="Montserrat"/>
                <a:cs typeface="Montserrat"/>
                <a:sym typeface="Montserrat"/>
              </a:rPr>
              <a:t>th</a:t>
            </a:r>
            <a:r>
              <a:rPr lang="en-GB" sz="1600" dirty="0">
                <a:solidFill>
                  <a:schemeClr val="bg1">
                    <a:lumMod val="50000"/>
                  </a:schemeClr>
                </a:solidFill>
                <a:latin typeface="Montserrat"/>
                <a:ea typeface="Montserrat"/>
                <a:cs typeface="Montserrat"/>
                <a:sym typeface="Montserrat"/>
              </a:rPr>
              <a:t> April 2016. </a:t>
            </a:r>
            <a:br>
              <a:rPr lang="en-GB" sz="1600" dirty="0">
                <a:solidFill>
                  <a:schemeClr val="bg1">
                    <a:lumMod val="50000"/>
                  </a:schemeClr>
                </a:solidFill>
                <a:latin typeface="Montserrat"/>
                <a:ea typeface="Montserrat"/>
                <a:cs typeface="Montserrat"/>
                <a:sym typeface="Montserrat"/>
              </a:rPr>
            </a:br>
            <a:r>
              <a:rPr lang="en-GB" sz="1600" dirty="0">
                <a:solidFill>
                  <a:schemeClr val="bg1">
                    <a:lumMod val="50000"/>
                  </a:schemeClr>
                </a:solidFill>
                <a:latin typeface="Montserrat"/>
                <a:ea typeface="Montserrat"/>
                <a:cs typeface="Montserrat"/>
                <a:sym typeface="Montserrat"/>
              </a:rPr>
              <a:t>This patent claims priority from International (PCT) patent application PCT/GB2009/002769, publication no WO2010/061194, filed 27th Nov. 2009, which claims priority from the above UK patent application</a:t>
            </a:r>
            <a:r>
              <a:rPr lang="en-GB" sz="1600" dirty="0" smtClean="0">
                <a:solidFill>
                  <a:schemeClr val="bg1">
                    <a:lumMod val="50000"/>
                  </a:schemeClr>
                </a:solidFill>
                <a:latin typeface="Montserrat"/>
                <a:ea typeface="Montserrat"/>
                <a:cs typeface="Montserrat"/>
                <a:sym typeface="Montserrat"/>
              </a:rPr>
              <a:t>.</a:t>
            </a:r>
          </a:p>
          <a:p>
            <a:pPr marL="735783" lvl="1" indent="-256381">
              <a:buClr>
                <a:srgbClr val="6492FF"/>
              </a:buClr>
              <a:buSzPts val="1600"/>
              <a:buFont typeface="Arial"/>
              <a:buChar char="❏"/>
            </a:pPr>
            <a:r>
              <a:rPr lang="en-GB" sz="1600" dirty="0" smtClean="0">
                <a:solidFill>
                  <a:schemeClr val="bg1">
                    <a:lumMod val="50000"/>
                  </a:schemeClr>
                </a:solidFill>
                <a:latin typeface="Montserrat"/>
                <a:ea typeface="Montserrat"/>
                <a:cs typeface="Montserrat"/>
                <a:sym typeface="Montserrat"/>
              </a:rPr>
              <a:t>Further Extended Modalities Notes - 15/083855 - NOTEU/P44564USCon1:</a:t>
            </a:r>
          </a:p>
          <a:p>
            <a:pPr marL="1192960" lvl="2" indent="-256381">
              <a:buClr>
                <a:srgbClr val="6492FF"/>
              </a:buClr>
              <a:buSzPts val="1600"/>
              <a:buFont typeface="Arial"/>
              <a:buChar char="❏"/>
            </a:pPr>
            <a:r>
              <a:rPr lang="en-GB" sz="1600" dirty="0" smtClean="0">
                <a:solidFill>
                  <a:schemeClr val="bg1">
                    <a:lumMod val="50000"/>
                  </a:schemeClr>
                </a:solidFill>
                <a:latin typeface="Montserrat"/>
                <a:ea typeface="Montserrat"/>
                <a:cs typeface="Montserrat"/>
                <a:sym typeface="Montserrat"/>
              </a:rPr>
              <a:t>Claim 1 of the continuation-in-part patent application does not have a restriction as to the nature of the biometric modality.  It is restricted to a scheme with "multiple weight sets with each weight set corresponding to one element of the one or more biometric attributes" (and therefore also corresponding multiple neural networks), but not restricted in the type of biometric attributes. This is in contrast to the granted parent patent which is limited to voice prints, using multiple weight sets where each weight set and neural network corresponds to a different voiced element.</a:t>
            </a:r>
          </a:p>
          <a:p>
            <a:pPr marL="1192960" lvl="2" indent="-256381">
              <a:buClr>
                <a:srgbClr val="6492FF"/>
              </a:buClr>
              <a:buSzPts val="1600"/>
              <a:buFont typeface="Arial"/>
              <a:buChar char="❏"/>
            </a:pPr>
            <a:r>
              <a:rPr lang="en-GB" sz="1600" b="1" dirty="0" smtClean="0">
                <a:solidFill>
                  <a:schemeClr val="bg1">
                    <a:lumMod val="50000"/>
                  </a:schemeClr>
                </a:solidFill>
                <a:latin typeface="Montserrat"/>
                <a:ea typeface="Montserrat"/>
                <a:cs typeface="Montserrat"/>
                <a:sym typeface="Montserrat"/>
              </a:rPr>
              <a:t>The patent specification provides the voice print arrangement as the specific worked example, but explicitly points to the possible generalisation to other modalities.</a:t>
            </a:r>
          </a:p>
          <a:p>
            <a:pPr marL="278606" marR="0" lvl="0" indent="0" rtl="0">
              <a:spcBef>
                <a:spcPts val="0"/>
              </a:spcBef>
              <a:spcAft>
                <a:spcPts val="0"/>
              </a:spcAft>
              <a:buNone/>
            </a:pPr>
            <a:endParaRPr sz="1600" dirty="0">
              <a:solidFill>
                <a:schemeClr val="bg1">
                  <a:lumMod val="50000"/>
                </a:schemeClr>
              </a:solidFill>
              <a:latin typeface="Montserrat"/>
              <a:ea typeface="Montserrat"/>
              <a:cs typeface="Montserrat"/>
              <a:sym typeface="Montserrat"/>
            </a:endParaRPr>
          </a:p>
          <a:p>
            <a:pPr marL="278606" marR="0" lvl="0" indent="-256381" rtl="0">
              <a:spcBef>
                <a:spcPts val="0"/>
              </a:spcBef>
              <a:spcAft>
                <a:spcPts val="0"/>
              </a:spcAft>
              <a:buClr>
                <a:srgbClr val="6492FF"/>
              </a:buClr>
              <a:buSzPts val="1600"/>
              <a:buFont typeface="Montserrat"/>
              <a:buChar char="❏"/>
            </a:pPr>
            <a:r>
              <a:rPr lang="en-GB" sz="1600" dirty="0">
                <a:solidFill>
                  <a:schemeClr val="bg1">
                    <a:lumMod val="50000"/>
                  </a:schemeClr>
                </a:solidFill>
                <a:latin typeface="Montserrat"/>
                <a:ea typeface="Montserrat"/>
                <a:cs typeface="Montserrat"/>
                <a:sym typeface="Montserrat"/>
              </a:rPr>
              <a:t>The patent has also been filed with the European Patent Office </a:t>
            </a:r>
            <a:r>
              <a:rPr lang="en-GB" sz="1600" dirty="0" smtClean="0">
                <a:solidFill>
                  <a:schemeClr val="bg1">
                    <a:lumMod val="50000"/>
                  </a:schemeClr>
                </a:solidFill>
                <a:latin typeface="Montserrat"/>
                <a:ea typeface="Montserrat"/>
                <a:cs typeface="Montserrat"/>
                <a:sym typeface="Montserrat"/>
              </a:rPr>
              <a:t>(</a:t>
            </a:r>
            <a:r>
              <a:rPr lang="en-GB" sz="1600" b="1" dirty="0" smtClean="0">
                <a:solidFill>
                  <a:schemeClr val="bg1">
                    <a:lumMod val="50000"/>
                  </a:schemeClr>
                </a:solidFill>
                <a:latin typeface="Montserrat"/>
                <a:ea typeface="Montserrat"/>
                <a:cs typeface="Montserrat"/>
                <a:sym typeface="Montserrat"/>
              </a:rPr>
              <a:t>EU application </a:t>
            </a:r>
            <a:r>
              <a:rPr lang="en-GB" sz="1600" b="1" dirty="0">
                <a:solidFill>
                  <a:schemeClr val="bg1">
                    <a:lumMod val="50000"/>
                  </a:schemeClr>
                </a:solidFill>
                <a:latin typeface="Montserrat"/>
                <a:ea typeface="Montserrat"/>
                <a:cs typeface="Montserrat"/>
                <a:sym typeface="Montserrat"/>
              </a:rPr>
              <a:t>number EP09797133.7</a:t>
            </a:r>
            <a:r>
              <a:rPr lang="en-GB" sz="1600" dirty="0">
                <a:solidFill>
                  <a:schemeClr val="bg1">
                    <a:lumMod val="50000"/>
                  </a:schemeClr>
                </a:solidFill>
                <a:latin typeface="Montserrat"/>
                <a:ea typeface="Montserrat"/>
                <a:cs typeface="Montserrat"/>
                <a:sym typeface="Montserrat"/>
              </a:rPr>
              <a:t>) </a:t>
            </a:r>
            <a:endParaRPr sz="1600" dirty="0">
              <a:solidFill>
                <a:schemeClr val="bg1">
                  <a:lumMod val="50000"/>
                </a:schemeClr>
              </a:solidFill>
              <a:latin typeface="Montserrat"/>
              <a:ea typeface="Montserrat"/>
              <a:cs typeface="Montserrat"/>
              <a:sym typeface="Montserrat"/>
            </a:endParaRPr>
          </a:p>
          <a:p>
            <a:pPr marL="1650138" lvl="3" indent="-256381">
              <a:buClr>
                <a:schemeClr val="lt1"/>
              </a:buClr>
              <a:buSzPts val="1600"/>
              <a:buFont typeface="Montserrat"/>
              <a:buChar char="❏"/>
            </a:pPr>
            <a:r>
              <a:rPr lang="en-GB" sz="1600" u="sng" dirty="0">
                <a:solidFill>
                  <a:srgbClr val="7F7F7F"/>
                </a:solidFill>
                <a:latin typeface="Montserrat"/>
                <a:ea typeface="Montserrat"/>
                <a:cs typeface="Montserrat"/>
                <a:sym typeface="Montserrat"/>
                <a:hlinkClick r:id="rId3"/>
              </a:rPr>
              <a:t>https://patentscope.wipo.int/search/en/detail.jsf?docId=WO2010061194</a:t>
            </a:r>
            <a:r>
              <a:rPr lang="en-GB" sz="1600" dirty="0">
                <a:solidFill>
                  <a:srgbClr val="7F7F7F"/>
                </a:solidFill>
                <a:latin typeface="Montserrat"/>
                <a:ea typeface="Montserrat"/>
                <a:cs typeface="Montserrat"/>
                <a:sym typeface="Montserrat"/>
              </a:rPr>
              <a:t> </a:t>
            </a:r>
            <a:endParaRPr sz="1600" dirty="0">
              <a:solidFill>
                <a:srgbClr val="7F7F7F"/>
              </a:solidFill>
              <a:latin typeface="Montserrat"/>
              <a:ea typeface="Montserrat"/>
              <a:cs typeface="Montserrat"/>
              <a:sym typeface="Montserrat"/>
            </a:endParaRPr>
          </a:p>
          <a:p>
            <a:pPr marL="278606" marR="0" lvl="0" indent="0" rtl="0">
              <a:spcBef>
                <a:spcPts val="0"/>
              </a:spcBef>
              <a:spcAft>
                <a:spcPts val="0"/>
              </a:spcAft>
              <a:buNone/>
            </a:pPr>
            <a:endParaRPr sz="1600" dirty="0">
              <a:solidFill>
                <a:schemeClr val="bg1">
                  <a:lumMod val="50000"/>
                </a:schemeClr>
              </a:solidFill>
              <a:latin typeface="Montserrat"/>
              <a:ea typeface="Montserrat"/>
              <a:cs typeface="Montserrat"/>
              <a:sym typeface="Montserrat"/>
            </a:endParaRPr>
          </a:p>
        </p:txBody>
      </p:sp>
    </p:spTree>
    <p:extLst>
      <p:ext uri="{BB962C8B-B14F-4D97-AF65-F5344CB8AC3E}">
        <p14:creationId xmlns:p14="http://schemas.microsoft.com/office/powerpoint/2010/main" val="32375165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48</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Virtual Development Group </a:t>
            </a:r>
            <a:r>
              <a:rPr lang="en-US" sz="2800" dirty="0" smtClean="0">
                <a:solidFill>
                  <a:schemeClr val="bg1">
                    <a:lumMod val="50000"/>
                  </a:schemeClr>
                </a:solidFill>
              </a:rPr>
              <a:t>(VDG)</a:t>
            </a:r>
            <a:endParaRPr lang="en-US" dirty="0">
              <a:solidFill>
                <a:schemeClr val="bg1">
                  <a:lumMod val="50000"/>
                </a:schemeClr>
              </a:solidFill>
            </a:endParaRPr>
          </a:p>
        </p:txBody>
      </p:sp>
      <p:sp>
        <p:nvSpPr>
          <p:cNvPr id="6" name="Google Shape;404;p42"/>
          <p:cNvSpPr txBox="1"/>
          <p:nvPr/>
        </p:nvSpPr>
        <p:spPr>
          <a:xfrm>
            <a:off x="741343" y="1168816"/>
            <a:ext cx="10985837" cy="5045626"/>
          </a:xfrm>
          <a:prstGeom prst="rect">
            <a:avLst/>
          </a:prstGeom>
          <a:noFill/>
          <a:ln>
            <a:noFill/>
          </a:ln>
        </p:spPr>
        <p:txBody>
          <a:bodyPr spcFirstLastPara="1" wrap="square" lIns="73125" tIns="38025" rIns="73125" bIns="38025" anchor="t" anchorCtr="0">
            <a:noAutofit/>
          </a:bodyPr>
          <a:lstStyle/>
          <a:p>
            <a:pPr algn="just"/>
            <a:endParaRPr lang="en-US" sz="1600" dirty="0" smtClean="0"/>
          </a:p>
          <a:p>
            <a:pPr algn="just"/>
            <a:endParaRPr lang="en-US" sz="1600" dirty="0" smtClean="0"/>
          </a:p>
          <a:p>
            <a:pPr algn="ctr"/>
            <a:r>
              <a:rPr lang="en-US" sz="1600" dirty="0" smtClean="0"/>
              <a:t>“ A PLATFORM TECHNOLOGIES DEVELOPMENT &amp; LAUNCH FIRM”</a:t>
            </a:r>
          </a:p>
          <a:p>
            <a:pPr algn="just"/>
            <a:endParaRPr lang="en-US" sz="1600" dirty="0" smtClean="0"/>
          </a:p>
          <a:p>
            <a:pPr algn="just"/>
            <a:r>
              <a:rPr lang="en-US" sz="1600" dirty="0" smtClean="0"/>
              <a:t>When </a:t>
            </a:r>
            <a:r>
              <a:rPr lang="en-US" sz="1600" dirty="0"/>
              <a:t>a Platform is the business, it represents the single biggest disruption to all business strategy. It leverages the entire ecosystems to create unique value - creating higher overall enterprise valuations, like Amazon, </a:t>
            </a:r>
            <a:r>
              <a:rPr lang="en-US" sz="1600" dirty="0" err="1"/>
              <a:t>Airbnb</a:t>
            </a:r>
            <a:r>
              <a:rPr lang="en-US" sz="1600" dirty="0"/>
              <a:t> and </a:t>
            </a:r>
            <a:r>
              <a:rPr lang="en-US" sz="1600" dirty="0" err="1"/>
              <a:t>Uber</a:t>
            </a:r>
            <a:r>
              <a:rPr lang="en-US" sz="1600" dirty="0"/>
              <a:t>. </a:t>
            </a:r>
          </a:p>
          <a:p>
            <a:pPr algn="just"/>
            <a:r>
              <a:rPr lang="en-US" sz="1600" dirty="0"/>
              <a:t>  </a:t>
            </a:r>
          </a:p>
          <a:p>
            <a:pPr algn="just"/>
            <a:r>
              <a:rPr lang="en-US" sz="1600" dirty="0"/>
              <a:t>Forbes Magazine and “</a:t>
            </a:r>
            <a:r>
              <a:rPr lang="en-US" sz="1600" b="1" dirty="0"/>
              <a:t>Nine New Tech Mega-Trends Shaping Our World</a:t>
            </a:r>
            <a:r>
              <a:rPr lang="en-US" sz="1600" dirty="0"/>
              <a:t>” by Bernard Marr, identified:  #1- is the ever increasing </a:t>
            </a:r>
            <a:r>
              <a:rPr lang="en-US" sz="1600" dirty="0" err="1"/>
              <a:t>datafication</a:t>
            </a:r>
            <a:r>
              <a:rPr lang="en-US" sz="1600" dirty="0"/>
              <a:t> of our lives.  #2 – the Internet of Things (</a:t>
            </a:r>
            <a:r>
              <a:rPr lang="en-US" sz="1600" dirty="0" err="1"/>
              <a:t>IoT</a:t>
            </a:r>
            <a:r>
              <a:rPr lang="en-US" sz="1600" dirty="0"/>
              <a:t>) &amp; 75 billion new “smart” devices by 2020. #3 - exponential growth in computing power,  #4 – incredible rise in Artificial Intelligence.  #7 – interacting with tech in new ways, like talking to devices, 50% of searches will be voice driven. </a:t>
            </a:r>
            <a:r>
              <a:rPr lang="en-US" sz="1600" dirty="0" smtClean="0"/>
              <a:t>#</a:t>
            </a:r>
            <a:r>
              <a:rPr lang="en-US" sz="1600" dirty="0"/>
              <a:t>9- </a:t>
            </a:r>
            <a:r>
              <a:rPr lang="en-US" sz="1600" u="sng" dirty="0"/>
              <a:t>Platforms like </a:t>
            </a:r>
            <a:r>
              <a:rPr lang="en-US" sz="1600" u="sng" dirty="0" err="1"/>
              <a:t>Airbnb</a:t>
            </a:r>
            <a:r>
              <a:rPr lang="en-US" sz="1600" u="sng" dirty="0"/>
              <a:t>, </a:t>
            </a:r>
            <a:r>
              <a:rPr lang="en-US" sz="1600" u="sng" dirty="0" err="1"/>
              <a:t>Uber</a:t>
            </a:r>
            <a:r>
              <a:rPr lang="en-US" sz="1600" u="sng" dirty="0"/>
              <a:t>, Amazon, Facebook &amp; Twitter acting as facilitators – making all the new interactions easy.</a:t>
            </a:r>
            <a:endParaRPr lang="en-US" sz="1600" dirty="0"/>
          </a:p>
          <a:p>
            <a:pPr algn="just"/>
            <a:r>
              <a:rPr lang="en-US" sz="1600" dirty="0"/>
              <a:t> </a:t>
            </a:r>
          </a:p>
          <a:p>
            <a:pPr algn="just"/>
            <a:r>
              <a:rPr lang="en-US" sz="1600" dirty="0"/>
              <a:t>Top 15 platform firms represent $ 2.6 trillion market cap. Tech firm creators    &amp; platform businesses typically valued at 2x to 4x higher than asset or service based businesses, and lower overhead. Key to making platform business model work is recognizing how the assets deliver or add value, then developing or expanding platform data resources, and economic impact.</a:t>
            </a:r>
          </a:p>
          <a:p>
            <a:pPr marL="278606" marR="0" lvl="0" indent="0" algn="just" rtl="0">
              <a:spcBef>
                <a:spcPts val="0"/>
              </a:spcBef>
              <a:spcAft>
                <a:spcPts val="0"/>
              </a:spcAft>
              <a:buNone/>
            </a:pPr>
            <a:endParaRPr sz="1600" dirty="0">
              <a:solidFill>
                <a:schemeClr val="bg1">
                  <a:lumMod val="50000"/>
                </a:schemeClr>
              </a:solidFill>
              <a:latin typeface="Montserrat"/>
              <a:ea typeface="Montserrat"/>
              <a:cs typeface="Montserrat"/>
              <a:sym typeface="Montserrat"/>
            </a:endParaRPr>
          </a:p>
        </p:txBody>
      </p:sp>
    </p:spTree>
    <p:extLst>
      <p:ext uri="{BB962C8B-B14F-4D97-AF65-F5344CB8AC3E}">
        <p14:creationId xmlns:p14="http://schemas.microsoft.com/office/powerpoint/2010/main" val="30489112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49</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Proprietary North American Platform O/V</a:t>
            </a:r>
            <a:endParaRPr lang="en-US" dirty="0"/>
          </a:p>
        </p:txBody>
      </p:sp>
      <p:sp>
        <p:nvSpPr>
          <p:cNvPr id="6" name="Text Box 11"/>
          <p:cNvSpPr txBox="1"/>
          <p:nvPr/>
        </p:nvSpPr>
        <p:spPr>
          <a:xfrm>
            <a:off x="971550" y="2057400"/>
            <a:ext cx="914400" cy="800100"/>
          </a:xfrm>
          <a:prstGeom prst="rect">
            <a:avLst/>
          </a:prstGeom>
          <a:solidFill>
            <a:schemeClr val="bg1">
              <a:lumMod val="75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7" name="Text Box 150"/>
          <p:cNvSpPr txBox="1"/>
          <p:nvPr/>
        </p:nvSpPr>
        <p:spPr>
          <a:xfrm>
            <a:off x="2343150" y="2057400"/>
            <a:ext cx="914400" cy="800100"/>
          </a:xfrm>
          <a:prstGeom prst="rect">
            <a:avLst/>
          </a:prstGeom>
          <a:solidFill>
            <a:schemeClr val="bg2">
              <a:lumMod val="5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8" name="Text Box 160"/>
          <p:cNvSpPr txBox="1"/>
          <p:nvPr/>
        </p:nvSpPr>
        <p:spPr>
          <a:xfrm>
            <a:off x="3714750" y="2057400"/>
            <a:ext cx="914400" cy="800100"/>
          </a:xfrm>
          <a:prstGeom prst="rect">
            <a:avLst/>
          </a:prstGeom>
          <a:solidFill>
            <a:schemeClr val="tx2">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9" name="Text Box 170"/>
          <p:cNvSpPr txBox="1"/>
          <p:nvPr/>
        </p:nvSpPr>
        <p:spPr>
          <a:xfrm>
            <a:off x="5086350" y="2057400"/>
            <a:ext cx="914400" cy="800100"/>
          </a:xfrm>
          <a:prstGeom prst="rect">
            <a:avLst/>
          </a:prstGeom>
          <a:solidFill>
            <a:schemeClr val="accent1">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0" name="Text Box 180"/>
          <p:cNvSpPr txBox="1"/>
          <p:nvPr/>
        </p:nvSpPr>
        <p:spPr>
          <a:xfrm>
            <a:off x="6457950" y="2057400"/>
            <a:ext cx="914400" cy="800100"/>
          </a:xfrm>
          <a:prstGeom prst="rect">
            <a:avLst/>
          </a:prstGeom>
          <a:solidFill>
            <a:schemeClr val="accent2">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1" name="Oval 10"/>
          <p:cNvSpPr/>
          <p:nvPr/>
        </p:nvSpPr>
        <p:spPr>
          <a:xfrm>
            <a:off x="8572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a:t>
            </a:r>
            <a:endParaRPr lang="en-US" sz="1200">
              <a:effectLst/>
              <a:ea typeface="ＭＳ 明朝"/>
              <a:cs typeface="Times New Roman"/>
            </a:endParaRPr>
          </a:p>
        </p:txBody>
      </p:sp>
      <p:sp>
        <p:nvSpPr>
          <p:cNvPr id="12" name="Text Box 97"/>
          <p:cNvSpPr txBox="1"/>
          <p:nvPr/>
        </p:nvSpPr>
        <p:spPr>
          <a:xfrm>
            <a:off x="7829550" y="2057400"/>
            <a:ext cx="914400" cy="800100"/>
          </a:xfrm>
          <a:prstGeom prst="rect">
            <a:avLst/>
          </a:prstGeom>
          <a:solidFill>
            <a:schemeClr val="accent4">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Book"/>
                <a:ea typeface="ＭＳ 明朝"/>
                <a:cs typeface="Times New Roman"/>
              </a:rPr>
              <a:t>--</a:t>
            </a:r>
            <a:endParaRPr lang="en-US" sz="1200" dirty="0">
              <a:effectLst/>
              <a:ea typeface="ＭＳ 明朝"/>
              <a:cs typeface="Times New Roman"/>
            </a:endParaRPr>
          </a:p>
        </p:txBody>
      </p:sp>
      <p:sp>
        <p:nvSpPr>
          <p:cNvPr id="13" name="Text Box 98"/>
          <p:cNvSpPr txBox="1"/>
          <p:nvPr/>
        </p:nvSpPr>
        <p:spPr>
          <a:xfrm>
            <a:off x="9201150" y="2057400"/>
            <a:ext cx="914400" cy="800100"/>
          </a:xfrm>
          <a:prstGeom prst="rect">
            <a:avLst/>
          </a:prstGeom>
          <a:solidFill>
            <a:schemeClr val="accent5">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4" name="Text Box 99"/>
          <p:cNvSpPr txBox="1"/>
          <p:nvPr/>
        </p:nvSpPr>
        <p:spPr>
          <a:xfrm>
            <a:off x="10572750" y="2057400"/>
            <a:ext cx="914400" cy="800100"/>
          </a:xfrm>
          <a:prstGeom prst="rect">
            <a:avLst/>
          </a:prstGeom>
          <a:solidFill>
            <a:schemeClr val="accent6">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5" name="Text Box 100"/>
          <p:cNvSpPr txBox="1"/>
          <p:nvPr/>
        </p:nvSpPr>
        <p:spPr>
          <a:xfrm>
            <a:off x="285750" y="3314700"/>
            <a:ext cx="914400" cy="800100"/>
          </a:xfrm>
          <a:prstGeom prst="rect">
            <a:avLst/>
          </a:prstGeom>
          <a:solidFill>
            <a:schemeClr val="accent3">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6" name="Text Box 101"/>
          <p:cNvSpPr txBox="1"/>
          <p:nvPr/>
        </p:nvSpPr>
        <p:spPr>
          <a:xfrm>
            <a:off x="1657350" y="3314700"/>
            <a:ext cx="914400" cy="800100"/>
          </a:xfrm>
          <a:prstGeom prst="rect">
            <a:avLst/>
          </a:prstGeom>
          <a:solidFill>
            <a:schemeClr val="accent4">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7" name="Text Box 102"/>
          <p:cNvSpPr txBox="1"/>
          <p:nvPr/>
        </p:nvSpPr>
        <p:spPr>
          <a:xfrm>
            <a:off x="3028950" y="3314700"/>
            <a:ext cx="914400" cy="800100"/>
          </a:xfrm>
          <a:prstGeom prst="rect">
            <a:avLst/>
          </a:prstGeom>
          <a:solidFill>
            <a:schemeClr val="bg2">
              <a:lumMod val="9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8" name="Text Box 109"/>
          <p:cNvSpPr txBox="1"/>
          <p:nvPr/>
        </p:nvSpPr>
        <p:spPr>
          <a:xfrm>
            <a:off x="4400550" y="3314700"/>
            <a:ext cx="914400" cy="800100"/>
          </a:xfrm>
          <a:prstGeom prst="rect">
            <a:avLst/>
          </a:prstGeom>
          <a:solidFill>
            <a:schemeClr val="tx2">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Book"/>
                <a:ea typeface="ＭＳ 明朝"/>
                <a:cs typeface="Times New Roman"/>
              </a:rPr>
              <a:t>--</a:t>
            </a:r>
            <a:endParaRPr lang="en-US" sz="1200" dirty="0">
              <a:effectLst/>
              <a:ea typeface="ＭＳ 明朝"/>
              <a:cs typeface="Times New Roman"/>
            </a:endParaRPr>
          </a:p>
        </p:txBody>
      </p:sp>
      <p:sp>
        <p:nvSpPr>
          <p:cNvPr id="19" name="Text Box 110"/>
          <p:cNvSpPr txBox="1"/>
          <p:nvPr/>
        </p:nvSpPr>
        <p:spPr>
          <a:xfrm>
            <a:off x="5772150" y="3314700"/>
            <a:ext cx="914400" cy="800100"/>
          </a:xfrm>
          <a:prstGeom prst="rect">
            <a:avLst/>
          </a:prstGeom>
          <a:solidFill>
            <a:schemeClr val="accent5">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0" name="Text Box 111"/>
          <p:cNvSpPr txBox="1"/>
          <p:nvPr/>
        </p:nvSpPr>
        <p:spPr>
          <a:xfrm>
            <a:off x="7143750" y="3314700"/>
            <a:ext cx="914400" cy="800100"/>
          </a:xfrm>
          <a:prstGeom prst="rect">
            <a:avLst/>
          </a:prstGeom>
          <a:solidFill>
            <a:schemeClr val="accent6">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1" name="Text Box 112"/>
          <p:cNvSpPr txBox="1"/>
          <p:nvPr/>
        </p:nvSpPr>
        <p:spPr>
          <a:xfrm>
            <a:off x="8515350" y="3314700"/>
            <a:ext cx="914400" cy="800100"/>
          </a:xfrm>
          <a:prstGeom prst="rect">
            <a:avLst/>
          </a:prstGeom>
          <a:solidFill>
            <a:schemeClr val="accent3">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2" name="Text Box 113"/>
          <p:cNvSpPr txBox="1"/>
          <p:nvPr/>
        </p:nvSpPr>
        <p:spPr>
          <a:xfrm>
            <a:off x="9886950" y="3314700"/>
            <a:ext cx="914400" cy="800100"/>
          </a:xfrm>
          <a:prstGeom prst="rect">
            <a:avLst/>
          </a:prstGeom>
          <a:solidFill>
            <a:schemeClr val="accent4">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3" name="Text Box 114"/>
          <p:cNvSpPr txBox="1"/>
          <p:nvPr/>
        </p:nvSpPr>
        <p:spPr>
          <a:xfrm>
            <a:off x="11258550" y="3314700"/>
            <a:ext cx="914400" cy="800100"/>
          </a:xfrm>
          <a:prstGeom prst="rect">
            <a:avLst/>
          </a:prstGeom>
          <a:solidFill>
            <a:schemeClr val="accent6">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4" name="Oval 23"/>
          <p:cNvSpPr/>
          <p:nvPr/>
        </p:nvSpPr>
        <p:spPr>
          <a:xfrm>
            <a:off x="22288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2</a:t>
            </a:r>
            <a:endParaRPr lang="en-US" sz="1200">
              <a:effectLst/>
              <a:ea typeface="ＭＳ 明朝"/>
              <a:cs typeface="Times New Roman"/>
            </a:endParaRPr>
          </a:p>
        </p:txBody>
      </p:sp>
      <p:sp>
        <p:nvSpPr>
          <p:cNvPr id="25" name="Oval 24"/>
          <p:cNvSpPr/>
          <p:nvPr/>
        </p:nvSpPr>
        <p:spPr>
          <a:xfrm>
            <a:off x="36004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3</a:t>
            </a:r>
            <a:endParaRPr lang="en-US" sz="1200">
              <a:effectLst/>
              <a:ea typeface="ＭＳ 明朝"/>
              <a:cs typeface="Times New Roman"/>
            </a:endParaRPr>
          </a:p>
        </p:txBody>
      </p:sp>
      <p:sp>
        <p:nvSpPr>
          <p:cNvPr id="26" name="Oval 25"/>
          <p:cNvSpPr/>
          <p:nvPr/>
        </p:nvSpPr>
        <p:spPr>
          <a:xfrm>
            <a:off x="49720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4</a:t>
            </a:r>
            <a:endParaRPr lang="en-US" sz="1200">
              <a:effectLst/>
              <a:ea typeface="ＭＳ 明朝"/>
              <a:cs typeface="Times New Roman"/>
            </a:endParaRPr>
          </a:p>
        </p:txBody>
      </p:sp>
      <p:sp>
        <p:nvSpPr>
          <p:cNvPr id="27" name="Oval 26"/>
          <p:cNvSpPr/>
          <p:nvPr/>
        </p:nvSpPr>
        <p:spPr>
          <a:xfrm>
            <a:off x="63436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5</a:t>
            </a:r>
            <a:endParaRPr lang="en-US" sz="1200">
              <a:effectLst/>
              <a:ea typeface="ＭＳ 明朝"/>
              <a:cs typeface="Times New Roman"/>
            </a:endParaRPr>
          </a:p>
        </p:txBody>
      </p:sp>
      <p:sp>
        <p:nvSpPr>
          <p:cNvPr id="28" name="Oval 27"/>
          <p:cNvSpPr/>
          <p:nvPr/>
        </p:nvSpPr>
        <p:spPr>
          <a:xfrm>
            <a:off x="77152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6</a:t>
            </a:r>
            <a:endParaRPr lang="en-US" sz="1200">
              <a:effectLst/>
              <a:ea typeface="ＭＳ 明朝"/>
              <a:cs typeface="Times New Roman"/>
            </a:endParaRPr>
          </a:p>
        </p:txBody>
      </p:sp>
      <p:sp>
        <p:nvSpPr>
          <p:cNvPr id="29" name="Oval 28"/>
          <p:cNvSpPr/>
          <p:nvPr/>
        </p:nvSpPr>
        <p:spPr>
          <a:xfrm>
            <a:off x="90868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7</a:t>
            </a:r>
            <a:endParaRPr lang="en-US" sz="1200">
              <a:effectLst/>
              <a:ea typeface="ＭＳ 明朝"/>
              <a:cs typeface="Times New Roman"/>
            </a:endParaRPr>
          </a:p>
        </p:txBody>
      </p:sp>
      <p:sp>
        <p:nvSpPr>
          <p:cNvPr id="30" name="Oval 29"/>
          <p:cNvSpPr/>
          <p:nvPr/>
        </p:nvSpPr>
        <p:spPr>
          <a:xfrm>
            <a:off x="104584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8</a:t>
            </a:r>
            <a:endParaRPr lang="en-US" sz="1200">
              <a:effectLst/>
              <a:ea typeface="ＭＳ 明朝"/>
              <a:cs typeface="Times New Roman"/>
            </a:endParaRPr>
          </a:p>
        </p:txBody>
      </p:sp>
      <p:sp>
        <p:nvSpPr>
          <p:cNvPr id="31" name="Oval 30"/>
          <p:cNvSpPr/>
          <p:nvPr/>
        </p:nvSpPr>
        <p:spPr>
          <a:xfrm>
            <a:off x="1714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 9</a:t>
            </a:r>
            <a:endParaRPr lang="en-US" sz="1200">
              <a:effectLst/>
              <a:ea typeface="ＭＳ 明朝"/>
              <a:cs typeface="Times New Roman"/>
            </a:endParaRPr>
          </a:p>
        </p:txBody>
      </p:sp>
      <p:sp>
        <p:nvSpPr>
          <p:cNvPr id="32" name="Oval 31"/>
          <p:cNvSpPr/>
          <p:nvPr/>
        </p:nvSpPr>
        <p:spPr>
          <a:xfrm>
            <a:off x="15430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10</a:t>
            </a:r>
            <a:endParaRPr lang="en-US" sz="1200">
              <a:effectLst/>
              <a:ea typeface="ＭＳ 明朝"/>
              <a:cs typeface="Times New Roman"/>
            </a:endParaRPr>
          </a:p>
        </p:txBody>
      </p:sp>
      <p:sp>
        <p:nvSpPr>
          <p:cNvPr id="33" name="Oval 32"/>
          <p:cNvSpPr/>
          <p:nvPr/>
        </p:nvSpPr>
        <p:spPr>
          <a:xfrm>
            <a:off x="29146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11</a:t>
            </a:r>
            <a:endParaRPr lang="en-US" sz="1200">
              <a:effectLst/>
              <a:ea typeface="ＭＳ 明朝"/>
              <a:cs typeface="Times New Roman"/>
            </a:endParaRPr>
          </a:p>
        </p:txBody>
      </p:sp>
      <p:sp>
        <p:nvSpPr>
          <p:cNvPr id="34" name="Oval 33"/>
          <p:cNvSpPr/>
          <p:nvPr/>
        </p:nvSpPr>
        <p:spPr>
          <a:xfrm>
            <a:off x="42862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12</a:t>
            </a:r>
            <a:endParaRPr lang="en-US" sz="1200">
              <a:effectLst/>
              <a:ea typeface="ＭＳ 明朝"/>
              <a:cs typeface="Times New Roman"/>
            </a:endParaRPr>
          </a:p>
        </p:txBody>
      </p:sp>
      <p:sp>
        <p:nvSpPr>
          <p:cNvPr id="35" name="Oval 34"/>
          <p:cNvSpPr/>
          <p:nvPr/>
        </p:nvSpPr>
        <p:spPr>
          <a:xfrm>
            <a:off x="56578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13</a:t>
            </a:r>
            <a:endParaRPr lang="en-US" sz="1200">
              <a:effectLst/>
              <a:ea typeface="ＭＳ 明朝"/>
              <a:cs typeface="Times New Roman"/>
            </a:endParaRPr>
          </a:p>
        </p:txBody>
      </p:sp>
      <p:sp>
        <p:nvSpPr>
          <p:cNvPr id="36" name="Oval 35"/>
          <p:cNvSpPr/>
          <p:nvPr/>
        </p:nvSpPr>
        <p:spPr>
          <a:xfrm>
            <a:off x="70294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14</a:t>
            </a:r>
            <a:endParaRPr lang="en-US" sz="1200">
              <a:effectLst/>
              <a:ea typeface="ＭＳ 明朝"/>
              <a:cs typeface="Times New Roman"/>
            </a:endParaRPr>
          </a:p>
        </p:txBody>
      </p:sp>
      <p:sp>
        <p:nvSpPr>
          <p:cNvPr id="37" name="Oval 36"/>
          <p:cNvSpPr/>
          <p:nvPr/>
        </p:nvSpPr>
        <p:spPr>
          <a:xfrm>
            <a:off x="84010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15</a:t>
            </a:r>
            <a:endParaRPr lang="en-US" sz="1200">
              <a:effectLst/>
              <a:ea typeface="ＭＳ 明朝"/>
              <a:cs typeface="Times New Roman"/>
            </a:endParaRPr>
          </a:p>
        </p:txBody>
      </p:sp>
      <p:sp>
        <p:nvSpPr>
          <p:cNvPr id="38" name="Oval 37"/>
          <p:cNvSpPr/>
          <p:nvPr/>
        </p:nvSpPr>
        <p:spPr>
          <a:xfrm>
            <a:off x="97726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16</a:t>
            </a:r>
            <a:endParaRPr lang="en-US" sz="1200">
              <a:effectLst/>
              <a:ea typeface="ＭＳ 明朝"/>
              <a:cs typeface="Times New Roman"/>
            </a:endParaRPr>
          </a:p>
        </p:txBody>
      </p:sp>
      <p:sp>
        <p:nvSpPr>
          <p:cNvPr id="39" name="Oval 38"/>
          <p:cNvSpPr/>
          <p:nvPr/>
        </p:nvSpPr>
        <p:spPr>
          <a:xfrm>
            <a:off x="111442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17</a:t>
            </a:r>
            <a:endParaRPr lang="en-US" sz="1200">
              <a:effectLst/>
              <a:ea typeface="ＭＳ 明朝"/>
              <a:cs typeface="Times New Roman"/>
            </a:endParaRPr>
          </a:p>
        </p:txBody>
      </p:sp>
      <p:sp>
        <p:nvSpPr>
          <p:cNvPr id="41" name="Rounded Rectangle 40"/>
          <p:cNvSpPr/>
          <p:nvPr/>
        </p:nvSpPr>
        <p:spPr>
          <a:xfrm>
            <a:off x="3429000" y="47181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2" name="Rounded Rectangle 41"/>
          <p:cNvSpPr/>
          <p:nvPr/>
        </p:nvSpPr>
        <p:spPr>
          <a:xfrm>
            <a:off x="3429000" y="57468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3" name="Rounded Rectangle 42"/>
          <p:cNvSpPr/>
          <p:nvPr/>
        </p:nvSpPr>
        <p:spPr>
          <a:xfrm>
            <a:off x="457200" y="57468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4" name="Rounded Rectangle 43"/>
          <p:cNvSpPr/>
          <p:nvPr/>
        </p:nvSpPr>
        <p:spPr>
          <a:xfrm>
            <a:off x="457200" y="47181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5" name="Rounded Rectangle 44"/>
          <p:cNvSpPr/>
          <p:nvPr/>
        </p:nvSpPr>
        <p:spPr>
          <a:xfrm>
            <a:off x="9372600" y="47181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6" name="Rounded Rectangle 45"/>
          <p:cNvSpPr/>
          <p:nvPr/>
        </p:nvSpPr>
        <p:spPr>
          <a:xfrm>
            <a:off x="9372600" y="57468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7" name="Rounded Rectangle 46"/>
          <p:cNvSpPr/>
          <p:nvPr/>
        </p:nvSpPr>
        <p:spPr>
          <a:xfrm>
            <a:off x="6400800" y="47181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8" name="Rounded Rectangle 47"/>
          <p:cNvSpPr/>
          <p:nvPr/>
        </p:nvSpPr>
        <p:spPr>
          <a:xfrm>
            <a:off x="6400800" y="57468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Tree>
    <p:extLst>
      <p:ext uri="{BB962C8B-B14F-4D97-AF65-F5344CB8AC3E}">
        <p14:creationId xmlns:p14="http://schemas.microsoft.com/office/powerpoint/2010/main" val="2396190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solidFill>
                  <a:schemeClr val="bg1"/>
                </a:solidFill>
              </a:rPr>
              <a:t>VoiceSecure</a:t>
            </a:r>
            <a:r>
              <a:rPr lang="en-US" dirty="0" smtClean="0">
                <a:solidFill>
                  <a:schemeClr val="bg1"/>
                </a:solidFill>
              </a:rPr>
              <a:t> EU | US</a:t>
            </a:r>
            <a:endParaRPr lang="en-US" dirty="0">
              <a:solidFill>
                <a:schemeClr val="bg1"/>
              </a:solidFill>
            </a:endParaRPr>
          </a:p>
        </p:txBody>
      </p:sp>
      <p:sp>
        <p:nvSpPr>
          <p:cNvPr id="3" name="Content Placeholder 2"/>
          <p:cNvSpPr>
            <a:spLocks noGrp="1"/>
          </p:cNvSpPr>
          <p:nvPr>
            <p:ph idx="1"/>
          </p:nvPr>
        </p:nvSpPr>
        <p:spPr>
          <a:xfrm>
            <a:off x="617220" y="1259712"/>
            <a:ext cx="11109960" cy="4866458"/>
          </a:xfrm>
        </p:spPr>
        <p:txBody>
          <a:bodyPr>
            <a:normAutofit fontScale="77500" lnSpcReduction="20000"/>
          </a:bodyPr>
          <a:lstStyle/>
          <a:p>
            <a:pPr algn="ctr"/>
            <a:endParaRPr lang="en-US" dirty="0" smtClean="0"/>
          </a:p>
          <a:p>
            <a:pPr algn="ctr"/>
            <a:r>
              <a:rPr lang="en-US" dirty="0" smtClean="0"/>
              <a:t>Launching </a:t>
            </a:r>
            <a:r>
              <a:rPr lang="en-US" dirty="0" smtClean="0"/>
              <a:t>Disruptive OneSource Secure Voice</a:t>
            </a:r>
          </a:p>
          <a:p>
            <a:pPr marL="0" indent="0" algn="ctr">
              <a:buNone/>
            </a:pPr>
            <a:r>
              <a:rPr lang="en-US" dirty="0" smtClean="0"/>
              <a:t>&amp; Identity Management Global Platforms</a:t>
            </a:r>
          </a:p>
          <a:p>
            <a:pPr marL="0" indent="0" algn="ctr">
              <a:buNone/>
            </a:pPr>
            <a:endParaRPr lang="en-US" dirty="0"/>
          </a:p>
          <a:p>
            <a:pPr algn="ctr"/>
            <a:r>
              <a:rPr lang="en-US" dirty="0" smtClean="0"/>
              <a:t>Proprietary Voice &amp; Identity I/P, Patents, &amp; Large U.K.</a:t>
            </a:r>
          </a:p>
          <a:p>
            <a:pPr marL="0" indent="0" algn="ctr">
              <a:buNone/>
            </a:pPr>
            <a:r>
              <a:rPr lang="en-US" dirty="0" smtClean="0"/>
              <a:t>Banking Clients – Lloyds Bank, Barclays, Royal Bank of Scotland</a:t>
            </a:r>
          </a:p>
          <a:p>
            <a:pPr marL="0" indent="0" algn="ctr">
              <a:buNone/>
            </a:pPr>
            <a:endParaRPr lang="en-US" dirty="0"/>
          </a:p>
          <a:p>
            <a:pPr algn="ctr"/>
            <a:r>
              <a:rPr lang="en-US" dirty="0" smtClean="0"/>
              <a:t>Eliminates PINS, Passwords, KBA Security Questions</a:t>
            </a:r>
          </a:p>
          <a:p>
            <a:pPr algn="ctr"/>
            <a:endParaRPr lang="en-US" dirty="0"/>
          </a:p>
          <a:p>
            <a:pPr algn="ctr"/>
            <a:r>
              <a:rPr lang="en-US" dirty="0" smtClean="0"/>
              <a:t>Voice Agnostic Across Continents &amp; Countries</a:t>
            </a:r>
          </a:p>
          <a:p>
            <a:pPr algn="ctr"/>
            <a:endParaRPr lang="en-US" dirty="0"/>
          </a:p>
          <a:p>
            <a:pPr algn="ctr"/>
            <a:r>
              <a:rPr lang="en-US" dirty="0" smtClean="0"/>
              <a:t>Secure Voice is </a:t>
            </a:r>
            <a:r>
              <a:rPr lang="en-US" dirty="0" smtClean="0"/>
              <a:t>the</a:t>
            </a:r>
            <a:r>
              <a:rPr lang="en-US" dirty="0" smtClean="0"/>
              <a:t> </a:t>
            </a:r>
            <a:r>
              <a:rPr lang="en-US" dirty="0" smtClean="0"/>
              <a:t>Future of Computing</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5</a:t>
            </a:fld>
            <a:r>
              <a:rPr lang="en-US" dirty="0" smtClean="0"/>
              <a:t> -</a:t>
            </a:r>
            <a:endParaRPr lang="en-US" dirty="0"/>
          </a:p>
        </p:txBody>
      </p:sp>
    </p:spTree>
    <p:extLst>
      <p:ext uri="{BB962C8B-B14F-4D97-AF65-F5344CB8AC3E}">
        <p14:creationId xmlns:p14="http://schemas.microsoft.com/office/powerpoint/2010/main" val="15966270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show="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solidFill>
                  <a:srgbClr val="FFFFFF"/>
                </a:solidFill>
              </a:rPr>
              <a:t>VoiceSecure</a:t>
            </a:r>
            <a:r>
              <a:rPr lang="en-US" dirty="0" smtClean="0">
                <a:solidFill>
                  <a:srgbClr val="FFFFFF"/>
                </a:solidFill>
              </a:rPr>
              <a:t> EU | US</a:t>
            </a:r>
            <a:endParaRPr lang="en-US" dirty="0">
              <a:solidFill>
                <a:srgbClr val="FFFFFF"/>
              </a:solidFill>
            </a:endParaRPr>
          </a:p>
        </p:txBody>
      </p:sp>
      <p:sp>
        <p:nvSpPr>
          <p:cNvPr id="3" name="Content Placeholder 2"/>
          <p:cNvSpPr>
            <a:spLocks noGrp="1"/>
          </p:cNvSpPr>
          <p:nvPr>
            <p:ph idx="1"/>
          </p:nvPr>
        </p:nvSpPr>
        <p:spPr>
          <a:xfrm>
            <a:off x="617220" y="1259712"/>
            <a:ext cx="11109960" cy="4866458"/>
          </a:xfrm>
        </p:spPr>
        <p:txBody>
          <a:bodyPr>
            <a:normAutofit fontScale="85000" lnSpcReduction="20000"/>
          </a:bodyPr>
          <a:lstStyle/>
          <a:p>
            <a:pPr marL="0" indent="0" algn="ctr">
              <a:buNone/>
            </a:pPr>
            <a:endParaRPr lang="en-US" dirty="0" smtClean="0">
              <a:effectLst/>
            </a:endParaRPr>
          </a:p>
          <a:p>
            <a:pPr algn="ctr"/>
            <a:r>
              <a:rPr lang="en-US" dirty="0" smtClean="0">
                <a:effectLst>
                  <a:glow rad="254000">
                    <a:srgbClr val="FFFF00">
                      <a:alpha val="85000"/>
                    </a:srgbClr>
                  </a:glow>
                </a:effectLst>
              </a:rPr>
              <a:t>Disruptive OneSource Integration of Secure Voice,</a:t>
            </a:r>
          </a:p>
          <a:p>
            <a:pPr marL="0" indent="0" algn="ctr">
              <a:buNone/>
            </a:pPr>
            <a:r>
              <a:rPr lang="en-US" dirty="0" smtClean="0">
                <a:effectLst>
                  <a:glow rad="254000">
                    <a:srgbClr val="FFFF00">
                      <a:alpha val="85000"/>
                    </a:srgbClr>
                  </a:glow>
                </a:effectLst>
              </a:rPr>
              <a:t>Identity Management &amp; AI Customer Experience</a:t>
            </a:r>
          </a:p>
          <a:p>
            <a:pPr marL="0" indent="0" algn="ctr">
              <a:buNone/>
            </a:pPr>
            <a:endParaRPr lang="en-US" dirty="0" smtClean="0"/>
          </a:p>
          <a:p>
            <a:pPr algn="ctr"/>
            <a:r>
              <a:rPr lang="en-US" dirty="0" smtClean="0"/>
              <a:t>Totally Scalable Across Continents</a:t>
            </a:r>
          </a:p>
          <a:p>
            <a:pPr marL="0" indent="0" algn="ctr">
              <a:buNone/>
            </a:pPr>
            <a:r>
              <a:rPr lang="en-US" dirty="0" smtClean="0"/>
              <a:t>And Enterprise Market Sectors</a:t>
            </a:r>
          </a:p>
          <a:p>
            <a:pPr marL="0" indent="0" algn="ctr">
              <a:buNone/>
            </a:pPr>
            <a:endParaRPr lang="en-US" dirty="0"/>
          </a:p>
          <a:p>
            <a:pPr algn="ctr"/>
            <a:r>
              <a:rPr lang="en-US" dirty="0" smtClean="0"/>
              <a:t>Language Agnostic, GDPR/US Privacy Compliant</a:t>
            </a:r>
          </a:p>
          <a:p>
            <a:pPr algn="ctr"/>
            <a:endParaRPr lang="en-US" dirty="0"/>
          </a:p>
          <a:p>
            <a:pPr algn="ctr"/>
            <a:r>
              <a:rPr lang="en-US" dirty="0" smtClean="0"/>
              <a:t>Integrating Major Sector Service Providers</a:t>
            </a:r>
          </a:p>
          <a:p>
            <a:pPr marL="0" indent="0" algn="ctr">
              <a:buNone/>
            </a:pPr>
            <a:r>
              <a:rPr lang="en-US" dirty="0" smtClean="0"/>
              <a:t>&amp; Custom </a:t>
            </a:r>
            <a:r>
              <a:rPr lang="en-US" dirty="0"/>
              <a:t>S</a:t>
            </a:r>
            <a:r>
              <a:rPr lang="en-US" dirty="0" smtClean="0"/>
              <a:t>olutions </a:t>
            </a:r>
            <a:r>
              <a:rPr lang="en-US" dirty="0" smtClean="0"/>
              <a:t>for Market Sector Partners</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6</a:t>
            </a:fld>
            <a:r>
              <a:rPr lang="en-US" dirty="0" smtClean="0"/>
              <a:t> -</a:t>
            </a:r>
            <a:endParaRPr lang="en-US" dirty="0"/>
          </a:p>
        </p:txBody>
      </p:sp>
    </p:spTree>
    <p:extLst>
      <p:ext uri="{BB962C8B-B14F-4D97-AF65-F5344CB8AC3E}">
        <p14:creationId xmlns:p14="http://schemas.microsoft.com/office/powerpoint/2010/main" val="2086369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endParaRPr lang="en-US" dirty="0" smtClean="0"/>
          </a:p>
          <a:p>
            <a:pPr algn="ctr"/>
            <a:r>
              <a:rPr lang="en-US" dirty="0" smtClean="0"/>
              <a:t>US </a:t>
            </a:r>
            <a:r>
              <a:rPr lang="en-US" dirty="0" smtClean="0"/>
              <a:t>Partner Contract with EU Voice Leader,</a:t>
            </a:r>
          </a:p>
          <a:p>
            <a:pPr marL="0" indent="0" algn="ctr">
              <a:buNone/>
            </a:pPr>
            <a:r>
              <a:rPr lang="en-US" dirty="0" smtClean="0"/>
              <a:t>	Forefront </a:t>
            </a:r>
            <a:r>
              <a:rPr lang="en-US" dirty="0" smtClean="0"/>
              <a:t>of </a:t>
            </a:r>
            <a:r>
              <a:rPr lang="en-US" dirty="0" smtClean="0"/>
              <a:t>Multi</a:t>
            </a:r>
            <a:r>
              <a:rPr lang="en-US" dirty="0"/>
              <a:t>m</a:t>
            </a:r>
            <a:r>
              <a:rPr lang="en-US" dirty="0" smtClean="0"/>
              <a:t>odal Identity</a:t>
            </a:r>
            <a:endParaRPr lang="en-US" dirty="0" smtClean="0"/>
          </a:p>
          <a:p>
            <a:pPr marL="0" indent="0" algn="ctr">
              <a:buNone/>
            </a:pPr>
            <a:endParaRPr lang="en-US" dirty="0"/>
          </a:p>
          <a:p>
            <a:pPr algn="ctr"/>
            <a:r>
              <a:rPr lang="en-US" dirty="0" smtClean="0"/>
              <a:t>Unique Partner Roles to Develop Disruptive</a:t>
            </a:r>
          </a:p>
          <a:p>
            <a:pPr marL="0" indent="0" algn="ctr">
              <a:buNone/>
            </a:pPr>
            <a:r>
              <a:rPr lang="en-US" dirty="0" smtClean="0"/>
              <a:t>Secure Voice Global </a:t>
            </a:r>
            <a:r>
              <a:rPr lang="en-US" dirty="0" smtClean="0"/>
              <a:t>Identity </a:t>
            </a:r>
            <a:r>
              <a:rPr lang="en-US" dirty="0" smtClean="0"/>
              <a:t>Platforms</a:t>
            </a:r>
          </a:p>
          <a:p>
            <a:pPr marL="0" indent="0" algn="ctr">
              <a:buNone/>
            </a:pPr>
            <a:endParaRPr lang="en-US" dirty="0"/>
          </a:p>
          <a:p>
            <a:pPr algn="ctr"/>
            <a:r>
              <a:rPr lang="en-US" dirty="0" smtClean="0"/>
              <a:t>EU Partner Provides Defined US </a:t>
            </a:r>
            <a:r>
              <a:rPr lang="en-US" dirty="0" smtClean="0"/>
              <a:t>Exclusive for</a:t>
            </a:r>
            <a:endParaRPr lang="en-US" dirty="0" smtClean="0"/>
          </a:p>
          <a:p>
            <a:pPr marL="0" indent="0" algn="ctr">
              <a:buNone/>
            </a:pPr>
            <a:r>
              <a:rPr lang="en-US" dirty="0" smtClean="0"/>
              <a:t>Language Agnostic IP &amp; Multi-Modal Identity</a:t>
            </a:r>
          </a:p>
          <a:p>
            <a:pPr marL="0" indent="0" algn="ctr">
              <a:buNone/>
            </a:pPr>
            <a:r>
              <a:rPr lang="en-US" dirty="0" smtClean="0"/>
              <a:t>Biometrics, Powered By AI Neural Networks</a:t>
            </a:r>
          </a:p>
          <a:p>
            <a:pPr algn="ctr"/>
            <a:endParaRPr lang="en-US" dirty="0"/>
          </a:p>
          <a:p>
            <a:pPr algn="ctr"/>
            <a:r>
              <a:rPr lang="en-US" dirty="0" smtClean="0"/>
              <a:t>US Partner Develops Proprietary Platform I/P</a:t>
            </a:r>
          </a:p>
          <a:p>
            <a:pPr marL="0" indent="0" algn="ctr">
              <a:buNone/>
            </a:pPr>
            <a:r>
              <a:rPr lang="en-US" dirty="0" smtClean="0"/>
              <a:t>To Link Major Identity Management, Fraud,</a:t>
            </a:r>
          </a:p>
          <a:p>
            <a:pPr marL="0" indent="0" algn="ctr">
              <a:buNone/>
            </a:pPr>
            <a:r>
              <a:rPr lang="en-US" dirty="0" smtClean="0"/>
              <a:t>AI Customer Experience &amp; Marketing Technologies Providers</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7</a:t>
            </a:fld>
            <a:r>
              <a:rPr lang="en-US" dirty="0" smtClean="0"/>
              <a:t> -</a:t>
            </a:r>
            <a:endParaRPr lang="en-US" dirty="0"/>
          </a:p>
        </p:txBody>
      </p:sp>
      <p:sp>
        <p:nvSpPr>
          <p:cNvPr id="6" name="Title 1"/>
          <p:cNvSpPr>
            <a:spLocks noGrp="1"/>
          </p:cNvSpPr>
          <p:nvPr>
            <p:ph type="title"/>
          </p:nvPr>
        </p:nvSpPr>
        <p:spPr>
          <a:xfrm>
            <a:off x="617220" y="274638"/>
            <a:ext cx="11109960" cy="1143000"/>
          </a:xfrm>
        </p:spPr>
        <p:txBody>
          <a:bodyPr>
            <a:noAutofit/>
          </a:bodyPr>
          <a:lstStyle/>
          <a:p>
            <a:pPr marL="0" indent="0"/>
            <a:r>
              <a:rPr lang="en-US" sz="3200" dirty="0">
                <a:effectLst>
                  <a:glow rad="254000">
                    <a:srgbClr val="FFFF00">
                      <a:alpha val="85000"/>
                    </a:srgbClr>
                  </a:glow>
                </a:effectLst>
              </a:rPr>
              <a:t/>
            </a:r>
            <a:br>
              <a:rPr lang="en-US" sz="3200" dirty="0">
                <a:effectLst>
                  <a:glow rad="254000">
                    <a:srgbClr val="FFFF00">
                      <a:alpha val="85000"/>
                    </a:srgbClr>
                  </a:glow>
                </a:effectLst>
              </a:rPr>
            </a:br>
            <a:r>
              <a:rPr lang="en-US" sz="3200" dirty="0" smtClean="0">
                <a:effectLst>
                  <a:glow rad="254000">
                    <a:srgbClr val="FFFF00">
                      <a:alpha val="85000"/>
                    </a:srgbClr>
                  </a:glow>
                </a:effectLst>
              </a:rPr>
              <a:t/>
            </a:r>
            <a:br>
              <a:rPr lang="en-US" sz="3200" dirty="0" smtClean="0">
                <a:effectLst>
                  <a:glow rad="254000">
                    <a:srgbClr val="FFFF00">
                      <a:alpha val="85000"/>
                    </a:srgbClr>
                  </a:glow>
                </a:effectLst>
              </a:rPr>
            </a:br>
            <a:r>
              <a:rPr lang="en-US" sz="3200" dirty="0" err="1" smtClean="0">
                <a:effectLst>
                  <a:glow rad="254000">
                    <a:srgbClr val="FFFF00">
                      <a:alpha val="85000"/>
                    </a:srgbClr>
                  </a:glow>
                </a:effectLst>
              </a:rPr>
              <a:t>VoiceSecure</a:t>
            </a:r>
            <a:r>
              <a:rPr lang="en-US" sz="3200" dirty="0" smtClean="0">
                <a:effectLst>
                  <a:glow rad="254000">
                    <a:srgbClr val="FFFF00">
                      <a:alpha val="85000"/>
                    </a:srgbClr>
                  </a:glow>
                </a:effectLst>
              </a:rPr>
              <a:t> </a:t>
            </a:r>
            <a:r>
              <a:rPr lang="en-US" sz="3200" dirty="0">
                <a:effectLst>
                  <a:glow rad="254000">
                    <a:srgbClr val="FFFF00">
                      <a:alpha val="85000"/>
                    </a:srgbClr>
                  </a:glow>
                </a:effectLst>
              </a:rPr>
              <a:t>| US </a:t>
            </a:r>
            <a:r>
              <a:rPr lang="en-US" sz="3200" dirty="0" smtClean="0">
                <a:effectLst>
                  <a:glow rad="254000">
                    <a:srgbClr val="FFFF00">
                      <a:alpha val="85000"/>
                    </a:srgbClr>
                  </a:glow>
                </a:effectLst>
              </a:rPr>
              <a:t>Opportunity</a:t>
            </a:r>
            <a:br>
              <a:rPr lang="en-US" sz="3200" dirty="0" smtClean="0">
                <a:effectLst>
                  <a:glow rad="254000">
                    <a:srgbClr val="FFFF00">
                      <a:alpha val="85000"/>
                    </a:srgbClr>
                  </a:glow>
                </a:effectLst>
              </a:rPr>
            </a:br>
            <a:endParaRPr lang="en-US" sz="3200" dirty="0">
              <a:effectLst>
                <a:glow rad="254000">
                  <a:srgbClr val="FFFF00">
                    <a:alpha val="85000"/>
                  </a:srgbClr>
                </a:glow>
              </a:effectLst>
            </a:endParaRPr>
          </a:p>
        </p:txBody>
      </p:sp>
    </p:spTree>
    <p:extLst>
      <p:ext uri="{BB962C8B-B14F-4D97-AF65-F5344CB8AC3E}">
        <p14:creationId xmlns:p14="http://schemas.microsoft.com/office/powerpoint/2010/main" val="255893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r>
              <a:rPr lang="en-US" b="1" dirty="0" smtClean="0">
                <a:effectLst/>
              </a:rPr>
              <a:t>John Chambers</a:t>
            </a:r>
          </a:p>
          <a:p>
            <a:pPr marL="0" indent="0" algn="ctr">
              <a:buNone/>
            </a:pPr>
            <a:r>
              <a:rPr lang="en-US" b="1" dirty="0" smtClean="0">
                <a:effectLst/>
              </a:rPr>
              <a:t>Chairman Emeritus, Founder of Cisco</a:t>
            </a:r>
          </a:p>
          <a:p>
            <a:pPr marL="0" indent="0" algn="ctr">
              <a:buNone/>
            </a:pPr>
            <a:endParaRPr lang="en-US" dirty="0" smtClean="0">
              <a:effectLst/>
            </a:endParaRPr>
          </a:p>
          <a:p>
            <a:pPr marL="0" indent="0" algn="ctr">
              <a:buNone/>
            </a:pPr>
            <a:r>
              <a:rPr lang="en-US" dirty="0" smtClean="0">
                <a:effectLst>
                  <a:glow rad="254000">
                    <a:srgbClr val="FFFF00">
                      <a:alpha val="85000"/>
                    </a:srgbClr>
                  </a:glow>
                </a:effectLst>
              </a:rPr>
              <a:t>“Voice + Identity Is Key Disruptive Change And The Future of Computing”</a:t>
            </a:r>
          </a:p>
          <a:p>
            <a:pPr marL="0" indent="0" algn="ctr">
              <a:buNone/>
            </a:pPr>
            <a:endParaRPr lang="en-US" dirty="0" smtClean="0"/>
          </a:p>
          <a:p>
            <a:pPr marL="0" indent="0" algn="ctr">
              <a:buNone/>
            </a:pPr>
            <a:r>
              <a:rPr lang="en-US" dirty="0" smtClean="0"/>
              <a:t>“All CEO’s Need To Be Thinking About AI Innovation / Customer Experience / Security”</a:t>
            </a:r>
          </a:p>
          <a:p>
            <a:pPr marL="0" indent="0" algn="ctr">
              <a:buNone/>
            </a:pPr>
            <a:endParaRPr lang="en-US" dirty="0"/>
          </a:p>
          <a:p>
            <a:pPr marL="0" indent="0" algn="ctr">
              <a:buNone/>
            </a:pPr>
            <a:r>
              <a:rPr lang="en-US" dirty="0" smtClean="0"/>
              <a:t>“AI Will Have Faster + More Profound Effect On Our Lives Than The Internet”</a:t>
            </a:r>
          </a:p>
          <a:p>
            <a:pPr algn="ctr"/>
            <a:endParaRPr lang="en-US" dirty="0"/>
          </a:p>
          <a:p>
            <a:pPr marL="0" indent="0" algn="ctr">
              <a:buNone/>
            </a:pPr>
            <a:r>
              <a:rPr lang="en-US" dirty="0" smtClean="0"/>
              <a:t>John Chambers, Marc </a:t>
            </a:r>
            <a:r>
              <a:rPr lang="en-US" dirty="0" err="1" smtClean="0"/>
              <a:t>Andresson</a:t>
            </a:r>
            <a:r>
              <a:rPr lang="en-US" dirty="0" smtClean="0"/>
              <a:t>, &amp; Google Ventures</a:t>
            </a:r>
          </a:p>
          <a:p>
            <a:pPr marL="0" indent="0" algn="ctr">
              <a:buNone/>
            </a:pPr>
            <a:r>
              <a:rPr lang="en-US" dirty="0" smtClean="0"/>
              <a:t>Are The Primary Investors And Board Members of </a:t>
            </a:r>
            <a:r>
              <a:rPr lang="en-US" dirty="0" err="1" smtClean="0"/>
              <a:t>Pindrop</a:t>
            </a:r>
            <a:r>
              <a:rPr lang="en-US" dirty="0" smtClean="0"/>
              <a:t> –</a:t>
            </a:r>
          </a:p>
          <a:p>
            <a:pPr marL="0" indent="0" algn="ctr">
              <a:buNone/>
            </a:pPr>
            <a:r>
              <a:rPr lang="en-US" dirty="0" smtClean="0"/>
              <a:t>One of Voice Biometrics + Phone Device ID Leaders</a:t>
            </a:r>
            <a:r>
              <a:rPr lang="en-US" dirty="0" smtClean="0"/>
              <a:t>.</a:t>
            </a:r>
            <a:endParaRPr lang="en-US" dirty="0" smtClean="0"/>
          </a:p>
          <a:p>
            <a:pPr marL="0" indent="0" algn="ctr">
              <a:buNone/>
            </a:pPr>
            <a:r>
              <a:rPr lang="en-US" dirty="0" smtClean="0">
                <a:effectLst>
                  <a:glow rad="254000">
                    <a:srgbClr val="FFFF00">
                      <a:alpha val="85000"/>
                    </a:srgbClr>
                  </a:glow>
                </a:effectLst>
              </a:rPr>
              <a:t>@ $175M Investment, &lt; $50M Revenues, $2BB+ Market </a:t>
            </a:r>
            <a:r>
              <a:rPr lang="en-US" dirty="0" smtClean="0">
                <a:effectLst>
                  <a:glow rad="254000">
                    <a:srgbClr val="FFFF00">
                      <a:alpha val="85000"/>
                    </a:srgbClr>
                  </a:glow>
                </a:effectLst>
              </a:rPr>
              <a:t>Cap, Not Profitable</a:t>
            </a:r>
            <a:endParaRPr lang="en-US" dirty="0" smtClean="0">
              <a:effectLst>
                <a:glow rad="254000">
                  <a:srgbClr val="FFFF00">
                    <a:alpha val="85000"/>
                  </a:srgbClr>
                </a:glow>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8</a:t>
            </a:fld>
            <a:r>
              <a:rPr lang="en-US" dirty="0" smtClean="0"/>
              <a:t> -</a:t>
            </a:r>
            <a:endParaRPr lang="en-US" dirty="0"/>
          </a:p>
        </p:txBody>
      </p:sp>
    </p:spTree>
    <p:extLst>
      <p:ext uri="{BB962C8B-B14F-4D97-AF65-F5344CB8AC3E}">
        <p14:creationId xmlns:p14="http://schemas.microsoft.com/office/powerpoint/2010/main" val="2589665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r>
              <a:rPr lang="en-US" b="1" dirty="0" smtClean="0">
                <a:effectLst/>
              </a:rPr>
              <a:t>John Chambers</a:t>
            </a:r>
          </a:p>
          <a:p>
            <a:pPr marL="0" indent="0" algn="ctr">
              <a:buNone/>
            </a:pPr>
            <a:r>
              <a:rPr lang="en-US" b="1" dirty="0" smtClean="0">
                <a:effectLst/>
              </a:rPr>
              <a:t>Chairman Emeritus, Founder of Cisco</a:t>
            </a:r>
          </a:p>
          <a:p>
            <a:pPr marL="0" indent="0" algn="ctr">
              <a:buNone/>
            </a:pPr>
            <a:endParaRPr lang="en-US" dirty="0">
              <a:effectLst/>
            </a:endParaRPr>
          </a:p>
          <a:p>
            <a:pPr marL="0" indent="0" algn="ctr">
              <a:buNone/>
            </a:pPr>
            <a:r>
              <a:rPr lang="en-US" dirty="0" smtClean="0">
                <a:effectLst/>
              </a:rPr>
              <a:t>“AI Analytics Critical To Customer Experience, </a:t>
            </a:r>
          </a:p>
          <a:p>
            <a:pPr marL="0" indent="0" algn="ctr">
              <a:buNone/>
            </a:pPr>
            <a:r>
              <a:rPr lang="en-US" dirty="0" smtClean="0">
                <a:effectLst/>
              </a:rPr>
              <a:t>Speech Emotion &amp; Detecting When You Want To Buy”</a:t>
            </a:r>
          </a:p>
          <a:p>
            <a:pPr marL="0" indent="0" algn="ctr">
              <a:buNone/>
            </a:pPr>
            <a:endParaRPr lang="en-US" dirty="0">
              <a:effectLst/>
            </a:endParaRPr>
          </a:p>
          <a:p>
            <a:pPr marL="0" indent="0" algn="ctr">
              <a:buNone/>
            </a:pPr>
            <a:r>
              <a:rPr lang="en-US" dirty="0" smtClean="0">
                <a:effectLst/>
              </a:rPr>
              <a:t>“</a:t>
            </a:r>
            <a:r>
              <a:rPr lang="en-US" dirty="0" smtClean="0"/>
              <a:t>AI And Free Speech Are The On Boarding Language </a:t>
            </a:r>
          </a:p>
          <a:p>
            <a:pPr marL="0" indent="0" algn="ctr">
              <a:buNone/>
            </a:pPr>
            <a:r>
              <a:rPr lang="en-US" dirty="0" smtClean="0"/>
              <a:t>– Critical for Security And Data Privacy”</a:t>
            </a:r>
          </a:p>
          <a:p>
            <a:pPr marL="0" indent="0" algn="ctr">
              <a:buNone/>
            </a:pPr>
            <a:endParaRPr lang="en-US" dirty="0" smtClean="0">
              <a:effectLst/>
            </a:endParaRPr>
          </a:p>
          <a:p>
            <a:pPr marL="0" indent="0" algn="ctr">
              <a:buNone/>
            </a:pPr>
            <a:r>
              <a:rPr lang="en-US" dirty="0" smtClean="0">
                <a:effectLst>
                  <a:glow rad="254000">
                    <a:srgbClr val="FFFF00">
                      <a:alpha val="85000"/>
                    </a:srgbClr>
                  </a:glow>
                </a:effectLst>
              </a:rPr>
              <a:t>“On-Device Authentication Is Future To Identity Control”</a:t>
            </a:r>
          </a:p>
          <a:p>
            <a:pPr marL="0" indent="0" algn="ctr">
              <a:buNone/>
            </a:pPr>
            <a:endParaRPr lang="en-US" dirty="0"/>
          </a:p>
          <a:p>
            <a:pPr algn="ctr"/>
            <a:r>
              <a:rPr lang="en-US" dirty="0" err="1" smtClean="0">
                <a:effectLst>
                  <a:glow rad="254000">
                    <a:srgbClr val="FFFF00">
                      <a:alpha val="85000"/>
                    </a:srgbClr>
                  </a:glow>
                </a:effectLst>
              </a:rPr>
              <a:t>VoiceSecure</a:t>
            </a:r>
            <a:r>
              <a:rPr lang="en-US" dirty="0" smtClean="0">
                <a:effectLst>
                  <a:glow rad="254000">
                    <a:srgbClr val="FFFF00">
                      <a:alpha val="85000"/>
                    </a:srgbClr>
                  </a:glow>
                </a:effectLst>
              </a:rPr>
              <a:t> | EU Owns US | UK | EU Patents</a:t>
            </a:r>
          </a:p>
          <a:p>
            <a:pPr marL="0" indent="0" algn="ctr">
              <a:buNone/>
            </a:pPr>
            <a:r>
              <a:rPr lang="en-US" dirty="0" smtClean="0">
                <a:effectLst>
                  <a:glow rad="254000">
                    <a:srgbClr val="FFFF00">
                      <a:alpha val="85000"/>
                    </a:srgbClr>
                  </a:glow>
                </a:effectLst>
              </a:rPr>
              <a:t>For Storing Personal Biometrics On Device –</a:t>
            </a:r>
          </a:p>
          <a:p>
            <a:pPr marL="0" indent="0" algn="ctr">
              <a:buNone/>
            </a:pPr>
            <a:r>
              <a:rPr lang="en-US" dirty="0" smtClean="0">
                <a:effectLst>
                  <a:glow rad="254000">
                    <a:srgbClr val="FFFF00">
                      <a:alpha val="85000"/>
                    </a:srgbClr>
                  </a:glow>
                </a:effectLst>
              </a:rPr>
              <a:t>Linked to Remote AI Neural Networks For Identity Resolution</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9</a:t>
            </a:fld>
            <a:r>
              <a:rPr lang="en-US" dirty="0" smtClean="0"/>
              <a:t> -</a:t>
            </a:r>
            <a:endParaRPr lang="en-US" dirty="0"/>
          </a:p>
        </p:txBody>
      </p:sp>
    </p:spTree>
    <p:extLst>
      <p:ext uri="{BB962C8B-B14F-4D97-AF65-F5344CB8AC3E}">
        <p14:creationId xmlns:p14="http://schemas.microsoft.com/office/powerpoint/2010/main" val="29234808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9210</TotalTime>
  <Words>2898</Words>
  <Application>Microsoft Macintosh PowerPoint</Application>
  <PresentationFormat>Custom</PresentationFormat>
  <Paragraphs>842</Paragraphs>
  <Slides>49</Slides>
  <Notes>1</Notes>
  <HiddenSlides>6</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PowerPoint Presentation</vt:lpstr>
      <vt:lpstr> INTRODUCTION</vt:lpstr>
      <vt:lpstr> The Immediate VoiceSecure | US Opportunity</vt:lpstr>
      <vt:lpstr> The Immediate VoiceSecure | US Opportunity</vt:lpstr>
      <vt:lpstr>VoiceSecure EU | US</vt:lpstr>
      <vt:lpstr>VoiceSecure EU | US</vt:lpstr>
      <vt:lpstr>  VoiceSecure | US Opportunity </vt:lpstr>
      <vt:lpstr>PowerPoint Presentation</vt:lpstr>
      <vt:lpstr>PowerPoint Presentation</vt:lpstr>
      <vt:lpstr> VoiceSecure OneSource Provides Enterprise Solutions For -</vt:lpstr>
      <vt:lpstr> Unique Alliance of EU / US Partners</vt:lpstr>
      <vt:lpstr> VoiceSecure|US  &amp; VoiceSecure|EU Contract</vt:lpstr>
      <vt:lpstr>  The VDG Technology Incubator </vt:lpstr>
      <vt:lpstr> U.S. Development / Launch Partners</vt:lpstr>
      <vt:lpstr> VoiceSecure | EU  Management Team</vt:lpstr>
      <vt:lpstr> VoiceSecure | EU  Management Team</vt:lpstr>
      <vt:lpstr> VoiceSecure | EU  Management Team</vt:lpstr>
      <vt:lpstr>  Investor Series One SAFE Round  (Simple Agreement for Future Equity)</vt:lpstr>
      <vt:lpstr> VoiceSecure | US Series One SAFE Structure</vt:lpstr>
      <vt:lpstr> Series One SAFE Benefits</vt:lpstr>
      <vt:lpstr> VoiceSecure | US Proposed Use Of Proceeds</vt:lpstr>
      <vt:lpstr>  VoiceSecure | US  Proposed $500K Development Funding Delivers</vt:lpstr>
      <vt:lpstr> Market Sector Launch Partners Series One SAFE Investor Objectives</vt:lpstr>
      <vt:lpstr> 2018 Q4 Timetables</vt:lpstr>
      <vt:lpstr> 2018 Q4 &amp; 2019 Q1/Q2 Timetables</vt:lpstr>
      <vt:lpstr> 2019 Q3/Q4 Timetables</vt:lpstr>
      <vt:lpstr> 2019 Q2/Q3 Timetables</vt:lpstr>
      <vt:lpstr>What are Biometrics?</vt:lpstr>
      <vt:lpstr>Clayton / Privacy Statement</vt:lpstr>
      <vt:lpstr>What are Voiceprints?</vt:lpstr>
      <vt:lpstr>Multi-Modal Platform Overview</vt:lpstr>
      <vt:lpstr>On-Device Biometrics</vt:lpstr>
      <vt:lpstr>Omni-Channel Platform Overview</vt:lpstr>
      <vt:lpstr>Omni-Channel Platform Overview</vt:lpstr>
      <vt:lpstr>Biometric Identity &amp; Fraud Management Platform</vt:lpstr>
      <vt:lpstr>AI Customer Experience Services Platform</vt:lpstr>
      <vt:lpstr> Platform Integration Options</vt:lpstr>
      <vt:lpstr> Platform Security, Scalability  &amp; Ease of Integration</vt:lpstr>
      <vt:lpstr> Use Cases of OneSource  Identity Management Integration</vt:lpstr>
      <vt:lpstr> UK Barclays Bank Mobile Customer Launch Platform</vt:lpstr>
      <vt:lpstr>VoiceSecure Conferencing</vt:lpstr>
      <vt:lpstr>Formula One</vt:lpstr>
      <vt:lpstr>Opus Research</vt:lpstr>
      <vt:lpstr>  Opus Research Portfolio of Services </vt:lpstr>
      <vt:lpstr>Opus Research</vt:lpstr>
      <vt:lpstr>Opus Research – Intelligent Assistant Landscape</vt:lpstr>
      <vt:lpstr>Patent Overview</vt:lpstr>
      <vt:lpstr> Virtual Development Group (VDG)</vt:lpstr>
      <vt:lpstr>Proprietary North American Platform O/V</vt:lpstr>
    </vt:vector>
  </TitlesOfParts>
  <Company>inTelegence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 Binns</dc:creator>
  <cp:lastModifiedBy>Don Binns</cp:lastModifiedBy>
  <cp:revision>95</cp:revision>
  <cp:lastPrinted>2018-09-27T23:05:18Z</cp:lastPrinted>
  <dcterms:created xsi:type="dcterms:W3CDTF">2018-09-21T14:01:40Z</dcterms:created>
  <dcterms:modified xsi:type="dcterms:W3CDTF">2018-09-27T23:36:34Z</dcterms:modified>
</cp:coreProperties>
</file>